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8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2:32:51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10830 8802 0,'0'17'141,"0"1"-126,0 17 1,0-17-16,0 17 16,18 18-1,0 0 1,-18-35-1,0-1 1,0 19 0,0-19-1,0 1-15,0 0 16,0-1 0,17 1-16,-17-1 15,0 19 1,0-19 15,0 1-15,0 0 15,0-1-31,0 1 16,0 0 15,0-1-16,0 1 1,0 17 0,0-17 15,0-1-15,0 1-1,0 0 1,0-1-16,0 1 31,0 0-15,0-1-1,0 1 1,0 0 0,0-1-1,0 1 1,0-1 15,0 1-15,0 0-1,0-1 1,0 1 0,0 0 15,0-1-31,0 1 31,0 0-15,0-1-1,0 18 1,0-17 0,0 17-1,-17-17 1,17 0-1,-18 17 1,18-17 0,0 35-1,-18-18 1,18-18 0,0 1-1,0 17 1,0-17-1,0 17 1,0-17 15,0 17-15,-17-17 0,17 17-1,0 18 1,0 0-1,0-35 1,0-1 0,0 18-1,0 1 1,0-19-16,-18 19 16,18-19-1,0 1-15,0 17 16,0 18 15,0 0-15,0-18-1,0 18 1,-18 18 0,18-36-1,-17 18 1,17 18-1,0-1 1,0-52-16,-36 88 16,36-89-1,0 19-15,-17 34 16,17 1 0,0-18-1,-18-1 1,18 1-1,0 18 17,0-18-17,-17 0 1,17 0 0,0 0-1,0-18-15,0 35 16,0-17-16,0 0 15,0 18 1,0 17 0,17-17-1,-17-19 1,0 1 0,18 0-1,-1 18 1,19-1-1,-19 1 17,1-36-32,-18 1 15,0 16-15,0-34 16,0 35 0,0-18-1,0 18 1,0 0-1,0-18 1,0-17 0,0 17-1,0 1 1,0 17 0,0-1-1,0-16-15,0-19 16,0 19-16,0-1 15,0-17-15,0 34 16,0-16 0,0-1-1,0 0 17,-18 18-17,18-18 1,0 1-1,0 17 1,0-18 0,-17 18-1,17-18 1,0-17-16,0 35 16,0-36-1,0 19-15,0-19 31,0 36-15,0-35 0,0-1-1,0 1 1,0 17 0,0 18-1,0 0 1,0 0-1,0-35-15,0-1 16,0 1 0,0 0-1,0-1 17,0 1-32,0 0 31,0-1-16,0 1 1,0 0 0,0-1-1,0 18 1,35 18 0,-17 0-1,-1-17-15,1-1 16,0 18-1,-1-18 1,-17 0 0,0 1-1,18-19 1,-18 18 0,17 1-1,1-19 1,-18 19-1,0-19 1,18 19 15,-18-19-15,0 1 0,17 0-1,1-1 48,0-17-48,-1 0-15,-17 18 16,36-18 0,16 0-1,1 0 1,-17 0-1,17 0 1,-18 0 0,18 0-1,53 0 1,-36 0 0,-17-35-1,0-1 1,-18 36-1,1-35 1,-19 35 0,18-18-1,1 18 1,-1 0-16,18 0 16,-18 0-1,1 0-15,16-17 16,1-19-1,0 36 1,18 0 0,-18 0-1,17 0 1,18 0 15,18 0-15,-17 0-1,16 0 1,-52 18-16,0-18 16,0 0-16,0 0 15,0 0-15,53 0 16,-18 0 0,0 0-1,18 18 1,-18-18 15,-17 0-15,-1 0-1,18 0 1,-35 0 0,18 0-1,-18 0-15,0 0 16,35 0-16,-35 0 15,35 0 1,-17 0 0,-18 0-1,-1 0 1,-34 0 0,35 0 15,0 0-16,0 0 1,-35 0 0,17 0-1,-18 0 1,1 0 0,0 0-1,-1 0 1,1 0 62,0 0-47,-1 0-31</inkml:trace>
  <inkml:trace contextRef="#ctx0" brushRef="#br0" timeOffset="8489.7889">16722 14958 0,'17'17'141,"-17"1"-126,18-18-15,0 18 16,34-18 0,1 0-1,0 0 1,0 0 15,0 0-15,-35 0-16,-1 0 15,1 0-15,0 0 0,-1 0 16,1 0 0,35 0-1,0 0 1,0 0 0,-18 0-1,0 0 1,-17 0 15,0 0-15,-1-18-1,1 18 1,-1-18 0,19 18-1,-19 0 1,19 0-1,-1 0 1,-17 0 0,17 0-1,-17-17 17,-1 17-17,1 0 1,-1 0-1,1 0 64,0-18-33,-1 18 1,-17-18-31,0 1 15,0-1 0,18 1-15,-18-1 0,18 18-1,-18-18-15,0-17 32,0 17-17,0 1 1,0-1 15,0 0-15,0 1-1,0-1 1,0 1-16,0-1 31,0 0-15,0 1 15,0-1-15,0 0-1,0 1 1,0-1 0,0 0-1,0 1 1,-18 17-1,18-18-15,0 1 16,0-1 0,-18 0-1,18 1-15,-17-1 16,17 0 0,0 1-1,0-1 1,0 0-1,0 1-15,0-1 32,0 0-1,0 1-15,0-1-1,0 1 1,0-19-1,0 19 1,0-1 0,-18-17-1,18 17 1,0-17 0,-18 17-1,18-17 1,-17 17-1,17 1 1,0-1-16,-18-17 16,18 17-1,0 0-15,0-17 16,-17 0 0,-1-36 15,18 36-16,0 0 1,-18-1 0,1-16-1,17 16 1,-36-17 0,19 0-1,17 36-15,0-18 16,0 17-1,0 0-15,0 1 16,0-19 0,0 19-1,0-19 1,0 1 15,0 18-15,0-19-1,0 1 1,0 17 0,0-17-1,17 35-15,-17-53 16,18 35 0,-18 1-16,0-18 15,0-1 1,0 1-1,18 0 1,-1-1 0,-17 19-1,18-1 1,-18-17 15,18 0-15,-1-1-1,-17 19-15,0-1 16,18 0-16,-18-17 16,0 18-1,0-19 1,0-17 0,0-17-1,0 34 1,0-16-1,0-1 1,0 0 0,0 17-1,0 1 1,0 18 0,0-19-1,0 19-15,0-19 16,0-17-1,0 18 1,0-18 0,0 36-1,0-1 1,0 0 0,0-17-1,0 17 1,0 1-1,0-19 1,0 19 0,0-18-1,17 17 17,-17-17-17,0 17 1,18 0-1,-18 1 1,18-19 0,-18 19-1,0-1 1,0-17 0,0 17-1,0 1-15,17-1 16,-17 0-1,0 1-15,18-1 16,-18 0 15,0 1-15,0-1 0,0 1-1,0-1 1,0-17-1,18 17 1,-18 0 0,0 1-1,0-1-15,0 0 16,0 1 0,0-1-1,17 0 1,-17 1-16,0-1 15,0-17 1,0 17 0,0-17-1,0 17 17,0 1-17,0-19 1,0 19-1,0-1-15,0 1 16,0-1-16,0 0 16,0 1-16,0-19 15,0 19 1,0-19 0,0 19-1,0-18 1,0 17-1,0 0 1,0-17 0,0 17-1,0 1 1,0-1 15,0 0-15,0 1-1,0-1 1,0-17 0,0 17-1,0 1 1,0-1 0,0-17-1,18 17 1,-18 0-1,0 1 1,0-19 0,0 1 15,0 18-15,0-19-1,0 19 1,0-1-1,0-17 1,0 17 0,0-17-1,0 0 1,0 17 0,0-17-1,0 17 1,0 0-16,0 1 15,0-19 1,0 19-16,0-1 16,0 0-1,0-17 1,0 0 0,0 0 15,0-1-16,0 19 1,0-19 0,0 1-1,0 18 1,0-1-16,0-17 16,0 17-1,0 0-15,0 1 16,-18-1-1,18-17 17,-17 0-17,17-1 1,0 1 0,-18 0-1,18 17 1,0-17-1,0 17-15,-18-17 16,18 0-16,0 17 16,0-17-1,-17-1 1,17 1 0,0-18-1,0 18 1,0-18-1,0 0 1,-18-17 15,18 34-15,0 1 0,0 0-1,0 17-15,0-35 16,0 35-16,0 1 15,0-36 1,-18 18 0,18-1-1,0-17 1,0-35 0,0 35-1,0 0 1,0 1-1,0-1 17,0-18-17,0 53-15,0-17 16,0-35-16,0 34 16,0-17-1,0 18 1,0 0-1,0-18 1,0 0 0,18 18-1,-18-1 1,0-16 0,18 16-1,-1 1 1,-17 0-16,18 17 15,-18 0-15,0 1 16,0-1-16,18-17 31,-1 17-15,1-52 0,-18 52-1,18-35 1,-1 0-1,1 18 1,-18 0 0,0 17-1,17-35 1,-17 35-16,0 1 16,18-18-1,-18 17 1,0-17-1,0 17 1,0 0 15,0 1-15,0-1 15,0 0-15,0 1-1,0-1 1,0 0 0,0 1 15,0-1-15,0 1 30,18-1-14,-18 0-32,17 18 31,19-17-15,-1-1-1,-35 0-15,35 18 16,-17 0-16,-1 0 47,1 0-16,0 0 16,-1 0-47,1 0 15,0 0 17,-1 0-32,1 0 31,0 18-31,17 0 31,0-18-15,0 17-1,-17-17 1,-18 18 0,18-18-1,-1 0 1,1 18 15,0-18-15,-18 17-1,35-17 1,-17 18 0,-1-18 46,1 0-62,-1 0 47,1 0 94,0 0-110</inkml:trace>
  <inkml:trace contextRef="#ctx0" brushRef="#br0" timeOffset="10458.363">20126 6650 0,'18'0'109,"-1"0"-109,19 0 16,16 0 0,37 0-1,-36 0 1,-1 0 0,1 0-1,-35 0 48,0 0-48,-1 0 1,1 0 93,0-18-93,-1 18 343,1 0-359,17-17 16,0 17 0,-35-18-1,18 18 1</inkml:trace>
  <inkml:trace contextRef="#ctx0" brushRef="#br0" timeOffset="12905.44">19914 4198 0,'36'0'93,"16"0"-93,19 0 16,-18 0-16,88 0 16,-17 0-1,17 0 1,-53 0 0,-53 0 77,-17 0-46,-1 0-31,1 0-16,0 0 15,17 0 1,18 0 0,0 0-1</inkml:trace>
  <inkml:trace contextRef="#ctx0" brushRef="#br0" timeOffset="17605.3318">25964 4833 0,'-17'0'62,"-1"0"-46,1 0-1,-1 0 1,-17 0-16,17 0 16,-53 0 15,18 0-15,-17 0-1,17 0-15,-53 0 16,53 0-16,18 0 15,-53 0 1,17 0 0,-17 0-1,0 0 1,35 0 0,-18 0-1,18 0 1,-17 0-1,-18 0 1,0 0 0,35 0-16,35 0 31,-53 0-31,54 0 16,-1 0-1,0 0 1,1 0-1,-1 0 1,-17 0 0,17 0-1,-17 0 1,0 0 0,-1 0-1,19 0 1,-1 0 203,1 35-204,-1 18 1,18 0-1,0 18 1,0-1 0,0-17-1,0 0 1,0-18 0,0 36-1,0-18 16,18-18-31,-18 0 16,0 1-16,0-19 0,0 19 16,17 17-1,-17-18 1,0 0 0,0 0-1,0 18 1,0 0-1,0 18 1,0-18 0,0 0-1,0-18 1,0 0 15,0-17-15,0-1-16,0 1 62,18 0-46,-18-1 0,17-17-1,1 18 1,35 0-1,0-18 1,0 17 0,0-17-16,-18 0 15,89 0 1,-54 0-16,106 0 16,1 0-1,-36 0 16,-53 0-15,-35 0 0,-18 0-1,1 0 1,-19 0 0,36-17-1,18 17 1,-54 0-16,72-18 15,-72 18 1,18 0 0,-17 0 15,0-18 0,-1 18-15,19-17-1,-1-1 1,-17 18 0,-1 0 15,1 0-15,0 0-1,17 0 1,-35-18-1,17 18 64,1-17-1,-18-1-63,0-17 1,18 17 0,-18-17-16,0-36 15,17 1 1,-17 17-1,0 18 1,0-1 0,0 1-1,0 17 1,0-17 0,0 0-1,0 17 1,18 1-1,-18-1-15,0 0 16,0 1 0,0-1-1,0-17 1,0 17 0,0-17-1,0 0 1,0-1-1,0 1 1,0 0 0,0-1-1,0 19 1,0-18 0,0 17 15,0 0-16,0 1 1,0-1 0,0 0-1,0 1 1,0-1 0,0 0-1,0 1 16,0-1-15,0 1 15,0-1-31,-18 0 32,18 1-17,0-1 1,-17 18-1,17-18 17,0 1-17,-18 17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1T03:29:55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17268 16739 0,'-17'0'297,"-1"0"-266,1 0-31,-1 0 16,0 0-16,-35 0 31,0 0-31,-52 0 15,16 0 17,19 0-17,-36 18 1,18-18 0,0 0-1,35 0-15,0 0 16,35 0-16,-17 0 15,-18 18-15,0-18 16,18 0 0,-1 0 15,-16 0-31,16 0 16,1 0-1,0 0 1,-36 0-1,18 0 17,0 0-17,18 0-15,0 0 16,0 0-16,17 17 0,-35-17 16,-18 0-1,-17 0 1,18 0-1,-1 0 1,-17 0 0,17 0 15,-17 0-31,0 0 31,0 0-31,35 0 31,18 0-31,17 0 16,-17 0-16,17 0 0,-17 0 16,17 0-1,0 0 235,18 18-234,0-1-16,0 19 16,0-19-1,0 19 1,0-19-1,18 19 1,-18-19 0,18-17-1,-18 36 1,17-36-16,-17 17 16,18 36-1,17 18-15,-17-36 16,-18-17 15,0-1-15,0 1-1,18-1 1,-18 1 0,17 0-1,1-1 1,-1 1-16,-17 0 15,18-1 32,-18 1-31,18-18 15,-18 18-31,17-18 31,-17 17 1,0 1-17,18-18 48,-18 17-48,18-17 1,-1 0 0,-17 18 15,18-18-15,0 0-1,-1 0 1,1 0-1,-18 18-15,18-18 16,-1 0 0,1 0-16,-1 0 47,-17 17-47,18-17 15,35 0 1,-18 18-1,18-18 1,18 0 0,17 0-1,-18 0 1,-17 0 0,-17 0-1,-19 0 1,19 0-16,-1 0 0,0 0 0,71 0 31,-18 0-15,-17 0-1,-18 0 1,0 0 0,17 0-1,18 0 1,36 0-1,-36 0 1,-17 0 0,-36 0-1,-18 0 1,1 0 0,0 0-1,-1 0 1,1 0-1,0 0 1,17 0 0,35 0-1,1 0 1,35 0 0,-18 0-1,-17 0 1,-54 0-16,1 0 15,0 0 17,-1 0-32,1 0 31,35 0-15,17 0-16,-34 0 31,-19 0-31,-17-18 62,18 18-15,-1 0-47,1 0 16,0 0-16,-1 0 15,1 0 17,0 0-1,-18-17-31,17 17 16,1 0-1,0 0 1,35 0-1,-36 0-15,1 0 16,-1 0 390,-17-18-406,18 18 16,-18-18-16,0 1 16,0-1 15,0 1-16,0-1 1,0 0 0,0 1-1,0-1 17,0 0-32,0 1 46,0-1-30,0 0 0,0 1 46,0-1-46,0 1-1,0-1 1,0 0 0,0 1-1,0-1 1,0 0 15,0 1-15,0-1-1,-18 18-15,18-18 32,0 1-1,-17-1 0,17 1 0,0-1-15,-18 18 0,18-18-1,0 1 17,-17 17-17,17-36 1,-18 36-1,18-35 1,-18 17 0,18 1 15,0-1 16,-17 18 0,17-18-16,-18 18-15,18-17-16,0-1 15,-18 18 126,1 0-126,-1-17 17,0-1 30,1 18-62,-1 0 31,0 0-15,1 0-16,-1-18 16,1 18-1,-1 0 17,-17-17-17,17 17-15,0 0 31,1 0-31,-1 0 32,0-18-17,1 18 1,-1 0 0,1 0-1,-1 0 16,0 0-15,1 0 62,-1 0-47</inkml:trace>
  <inkml:trace contextRef="#ctx0" brushRef="#br0" timeOffset="8939.4182">13988 14993 0,'-18'0'157,"18"-18"-142,-18 18 1,1 0-16,-1 0 31,-17 0-15,0 0-1,-18 0 1,-18 0 0,-35 0-1,18 0 1,35 0-1,0 0 1,18 0-16,0 0 16,17 0-1,0 0-15,1 0 0,-1 0 32,0 0-17,1 0 1,-1 0-1,1 0 1,-19 0-16,1 0 31,0 0-15,-36 0 0,18 0-1,0 0 1,18 0-16,0 0 15,-1-17 1,1 17 0,0-18-1,17 18 17,-17-18-32,0 18 31,-1 0-16,1 0 1,-35 0 0,52-17-1,0 17-15,1 0 16,-1 0 0,0 0-16,-52 0 15,70-18-15,-35 18 16,-1 0-1,1 0 1,0 0 0,-1 0-1,1 0 1,-18 0 0,-17 0 15,52 0-31,0 0 15,1 0-15,-1 0 0,1-17 32,-36 17-17,35 0-15,0 0 32,-17 0-17,17 0 1,-17 0-1,17 0 1,-17 0 0,18 0 15,-1 0 0,0 0-31,-17 0 31,17 0-15,1 0-16,-19 0 16,19 0 15,-18 0-15,17 0-1,-17 0 1,17 0-1,0 0 1,1 0 0,-1 0-1,0 0-15,1 0 16,-1 0-16,1 0 16,-1 0 30,0 0-30,1 0 0,-1 0-1,0 0 32,1 0-47,-1 0 16,0 0-1,1 0-15,-1 0 16,0 0 187,1 0-187,17 17-16,-18 18 15,-17 54 1,17-36 0,1 17-1,-19 1 1,19-1 0,17-17 15,-18 18-16,18-36 1,-18 0-16,18-17 16,0 17-16,0 0 15,0 1 1,0 17 0,0-18-1,0 0 1,0-17-1,0 0 17,0-1-32,0 1 15,0-1 1,18 1 15,-18 0-15,18-1-16,-1 1 15,1-18-15,0 0 32,-1 18-17,1-1 1,0-17 0,-1 0-1,1 18 1,-1 0-1,54-1 1,-53-17 0,-1 0-16,1 0 15,0 0 1,-1 0-16,1 0 16,35 0-1,53 0 1,70 0-1,0 0 1,36 0-16,-18 0 16,-35 0-1,-36 0 17,1 0-17,-36 0 1,-17-17-1,-36 17-15,-18-18 16,1 18-16,0 0 16,-18-18-1,35 18 1,0 0 0,18-17-1,18-1 16,-18 0-15,-18 18 0,-35-17-1,35 17 1,36 0-16,17 0 16,35-18-16,-17 0 0,18 1 15,70-54 1,-53 18-1,-88 36 1,-36 17 281,1-18-281,0 18 15,-1-18-31,1 18 15,0 0 1,-1 0 0,1 0-1,0 0-15,-1 0 78,1-17-62,-1 17 15,1-18 1,-18 0 77,0 1-109,0-1 16,0 1-1,0-1 1,0 0-1,0 1-15,0-1 16,0-17-16,0 17 16,0 0-16,-18-17 15,18 18 1,0-1 0,0 0 15,0 1-16,0-1 1,-17 18 0,17-18 15,0 1-31,0-1 16,-18 0-1,18 1 1,0-1-1,-17 1 1,-1 17 0,0-18-1,18 0 1,-35 18 0,35-17 15,-18 17-16,1 0-15,-1-18 16,0 18 0,1-18-1,-1 18 32,1 0-16,-1-17 1,0 17-17,1 0 32,17-18-31,-18 18-1,0 0 1,1 0 15,-1 0-15,0 0 0,-17 0-1,18 0 1,-19 0-1,19 0 1,-1 0 0,0 0 15,1 0-15,-1 0 15</inkml:trace>
  <inkml:trace contextRef="#ctx0" brushRef="#br0" timeOffset="17232.3708">13917 12859 0,'-18'0'203,"1"0"-187,-1-18-16,1 18 15,-1 0 1,0 0-16,1 0 16,-19-18-16,19 18 15,-19 0-15,1 0 16,0 0 0,-18 0-1,18 0 16,17 0-15,-35 0 0,35 0-1,-17-17 1,0 17 0,17 0-1,1 0-15,-1 0 16,0 0-1,1 0-15,-19 0 16,1 0 0,0 0-1,0 0 1,17 0 0,0 0-1,1 0 16,-19 0-15,19 0 0,-19 0-1,19 0 1,-1 0 0,1 0-1,-1 0 1,0 0-1,1 0 17,-1 0-1,0 0 16,1 0 375,-1 0-407,18 17 1,0 1 0,0 0-16,0-1 15,0 1 16,0 0-15,-18-18 0,18 17-16,0 1 31,0 0-15,0-1 62,-17-17-63,17 18 1,0-1 15,0 1-15,0 0-16,0-1 31,0 1-31,0 0 16,0 17-1,0-17 1,0-1 0,0 19-1,0-19-15,0 1 16,0 17-1,0 0 1,0-17 0,17 17-1,-17-17 1,36 17 0,-19 0-1,1-17 1,0 17 15,-1-35-31,-17 18 16,18-18-16,-18 18 0,18-18 0,-1 17 31,1-17-15,17 36-1,0-19 1,36 1-1,-53-1 1,17-17 0,-17 0-1,-1 0 1,36 18 0,-35-18-1,35 0-15,0 0 16,-18 0-16,0 0 0,36 0 31,-36 0-15,-17 0-16,-1 0 31,1 0-15,17 0-16,-17 0 31,-1 0-16,1 0 1,0 0 0,-1 0-16,1 0 15,35-18-15,-18 18 16,0-17-16,18 17 16,0-18-1,-35 18 16,0 0-15,-1-17 15,1 17 16,-1 0 31,1-18-78,-18 0 32,18 18-32,-1-17 15,-17-1 1,18 0-1,0 18 1,-1-17 0,-17-19 15,18 36-31,-18-17 16,18-1-1,-18 1-15,0-1 16,0 0-1,0-17 1,0 0 0,0 17-1,0-35 1,0 36 0,0-1-1,0 0 16,0 1-31,0-1 32,-18 18-32,18-18 15,0 1 1,0-1 15,-18 18-15,1-18-1,17 1 1,-18 17 0,18-36-1,0 19 17,0-1-17,0 1 32,-18-1-31,1 0-1,17 1 17,-18 17-17,0-18 1,1 18-1,-1 0 1,18-18 0,-17 18-1,17-17-15,-18 17 16,0 0 0,18-18-1,-17 18 1,-1 0 15,0 0-31,18-18 47,-17 18-16,-1 0 0,0 0 1,18-17 15,-17 17-32,-1 0 1,1 0 15,-1 0-15,0 0 15,1 0 31</inkml:trace>
  <inkml:trace contextRef="#ctx0" brushRef="#br0" timeOffset="20288.5014">13176 11906 0,'36'0'125,"16"0"-109,-16 0-16,17 0 16,35 0-1,0-17 1,-53 17 0,-17 0-1,0 0 1,-1 0-1,1 0 1,17 0-16,-17 0 31,-1 0-15,1 0-16,0 0 31,-1 0-15,19 0-1,-19 0 17,1 0-17,0 0 1,-1 0 0,1 0-16,-1 17 15,19-17 1,-19 0-16,1 0 31,0 0-15,-1 0-1,1 0-15,35 0 16,-36 0 0,1 0 15,0 0-16,17 0 1,0 0 0,1 0-16,87 0 15,-88 0-15,18 0 16,18 0 0,-54 0-1</inkml:trace>
  <inkml:trace contextRef="#ctx0" brushRef="#br0" timeOffset="23380.5876">14235 11007 0,'-18'0'203,"0"0"-187,1 0-16,-1 0 16,0 0-1,1 0 1,-1 0-16,0 0 15,1 0 1,-1 0-16,1 0 16,-19 0-1,19 0 1,-19 0 0,19 0-1,-1 17 1,-17-17-1,17 18 17,-17-18-17,17 0-15,1 0 16,-1 0-16,0 0 16,1 0-1,-36 0 1,0 18-1,35-18 1,-35 0 0,36 0 15,-1 0-15,18 17-16,-18-17 15,-17 0 1,17 0 31,1 0-32,-1 0 63,1 0-62,-1 0 0,0 0 15,1 0-15,-1 0 30,0 0-30,1 0 0,-1 0 77,0 0-93,1 0 32,-1 0-17,1 0 48</inkml:trace>
  <inkml:trace contextRef="#ctx0" brushRef="#br0">13882 8096 0,'-18'0'156,"1"0"-140,-1 0-1,0 0 1,1 0 0,-36 0-1,-18 0 1,18 0-1,0 0 17,36 0-32,-19 0 15,19 0-15,-19 0 16,-34 0 0,-1 0-1,18 0 1,1 0-1,-1 0 1,0 0 0,-18 0-1,18 0 1,36 0 0,-19 0-16,19 0 15,-19 0-15,1 0 16,17 0-16,-34 0 15,-19 0 1,18 0 15,0 0-15,18 0 0,-36 0-16,1 0 31,17 0-16,0 0 1,-18 0 0,1-17-1,17 17 1,35 0-16,-17 0 16,17 0-1,1 0 16,-1 0-31,0 0 47,1 0-31,-1 0-16,-35 0 16,-35 0 15,0 0-31,53 0 15,-1 0 1,1 0-16,17 0 16,1 0-1,-1 0 1,-35 0 0,-17 0-1,17 0 1,0 0-1,0 0 1,35 0 15,-17 0-31,0 0 16,17 0 31,0 0 250,18 17-297,0 1 31,0 0-15,18 17-1,0 0-15,-18-17 16,0-1-16,0 1 15,0 0-15,0-1 16,0 1 15,0 0-15,17 17-16,-17-18 16,0 1 15,0 35-16,18-35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279AC-09A2-45A6-867D-80FA78CB7F16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C79D6-3F24-40A8-A357-A02D9E5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309EB7-7C07-48F8-9B90-0E5E558BE3D6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A1D833-AB58-47A0-A374-0D1C4147719D}" type="slidenum">
              <a:rPr lang="en-AU" altLang="en-US" sz="1300">
                <a:latin typeface="Times New Roman" panose="02020603050405020304" pitchFamily="18" charset="0"/>
              </a:rPr>
              <a:pPr/>
              <a:t>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5523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C25737-B6C1-4A13-8645-C150705C1936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7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7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7A6793-050B-4084-AA24-AC41679DDE99}" type="slidenum">
              <a:rPr lang="en-AU" altLang="en-US" sz="1300">
                <a:latin typeface="Times New Roman" panose="02020603050405020304" pitchFamily="18" charset="0"/>
              </a:rPr>
              <a:pPr/>
              <a:t>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7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887160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604DA9-CD05-4C9B-B2AB-36E2AFAD8AF6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8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8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A4DD04-012F-4352-84E7-3BD691BB1D97}" type="slidenum">
              <a:rPr lang="en-AU" altLang="en-US" sz="1300">
                <a:latin typeface="Times New Roman" panose="02020603050405020304" pitchFamily="18" charset="0"/>
              </a:rPr>
              <a:pPr/>
              <a:t>100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8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03773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8E4E7B-9D54-455E-B632-E0C6316F166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9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9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50DDEE-910A-470F-B631-7CBA2CB91A92}" type="slidenum">
              <a:rPr lang="en-AU" altLang="en-US" sz="1300">
                <a:latin typeface="Times New Roman" panose="02020603050405020304" pitchFamily="18" charset="0"/>
              </a:rPr>
              <a:pPr/>
              <a:t>101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9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35149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E67618-5F57-4164-B9DE-E5B0CE7DEE77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0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0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8F2CD2-B99E-4FB0-8012-22FCBEF335A0}" type="slidenum">
              <a:rPr lang="en-AU" altLang="en-US" sz="1300">
                <a:latin typeface="Times New Roman" panose="02020603050405020304" pitchFamily="18" charset="0"/>
              </a:rPr>
              <a:pPr/>
              <a:t>102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0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4779923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7144C5-9E42-4B95-BAD4-58F05154ABD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1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1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11D2D4-AEA3-48FD-8EE2-FEDBDAA2DDE7}" type="slidenum">
              <a:rPr lang="en-AU" altLang="en-US" sz="1300">
                <a:latin typeface="Times New Roman" panose="02020603050405020304" pitchFamily="18" charset="0"/>
              </a:rPr>
              <a:pPr/>
              <a:t>103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1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897539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3311F3-6968-49C2-B84C-9FE5DF121776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2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2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70F0EE-8A5C-4D29-83D2-D1755E5624FE}" type="slidenum">
              <a:rPr lang="en-AU" altLang="en-US" sz="1300">
                <a:latin typeface="Times New Roman" panose="02020603050405020304" pitchFamily="18" charset="0"/>
              </a:rPr>
              <a:pPr/>
              <a:t>104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2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886785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44D5E5-7140-4C68-916E-9CBDBC4135C6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3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3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EA507A-E2BD-4866-ADD3-6D1A1F0F2114}" type="slidenum">
              <a:rPr lang="en-AU" altLang="en-US" sz="1300">
                <a:latin typeface="Times New Roman" panose="02020603050405020304" pitchFamily="18" charset="0"/>
              </a:rPr>
              <a:pPr/>
              <a:t>105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3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313977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524C04-6529-4405-85B5-7DEBB133EB84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4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4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0D0790-B12E-4945-A736-3DC50DBA9D80}" type="slidenum">
              <a:rPr lang="en-AU" altLang="en-US" sz="1300">
                <a:latin typeface="Times New Roman" panose="02020603050405020304" pitchFamily="18" charset="0"/>
              </a:rPr>
              <a:pPr/>
              <a:t>106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4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377613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468CAD-40C4-4BE5-9A02-9D409D6CE52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5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5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EC3AFA-C016-4268-A8D9-B0177D4496AC}" type="slidenum">
              <a:rPr lang="en-AU" altLang="en-US" sz="1300">
                <a:latin typeface="Times New Roman" panose="02020603050405020304" pitchFamily="18" charset="0"/>
              </a:rPr>
              <a:pPr/>
              <a:t>107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5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573330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BDFBCD-6596-45C1-A623-8EFA0AFF70B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6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6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40EEF7-2750-4FB5-AE3C-5D65029981B3}" type="slidenum">
              <a:rPr lang="en-AU" altLang="en-US" sz="1300">
                <a:latin typeface="Times New Roman" panose="02020603050405020304" pitchFamily="18" charset="0"/>
              </a:rPr>
              <a:pPr/>
              <a:t>108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6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531166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AD41BD-573A-48C6-98FA-ACEFF61AE33E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7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7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6F5A63-5025-4623-8FAF-8B0ADF9B5CDB}" type="slidenum">
              <a:rPr lang="en-AU" altLang="en-US" sz="1300">
                <a:latin typeface="Times New Roman" panose="02020603050405020304" pitchFamily="18" charset="0"/>
              </a:rPr>
              <a:pPr/>
              <a:t>109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7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7912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770141-EE82-44F6-993D-C81F1B8C648B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0B3C49-2167-47F8-8E89-7C3A87D40CE8}" type="slidenum">
              <a:rPr lang="en-AU" altLang="en-US" sz="1300">
                <a:latin typeface="Times New Roman" panose="02020603050405020304" pitchFamily="18" charset="0"/>
              </a:rPr>
              <a:pPr/>
              <a:t>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5103187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A965D5-71E1-4C91-BC53-AFBE7B29D2EB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8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8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9AE5D4-04BF-48E1-98E8-56AF31ED2676}" type="slidenum">
              <a:rPr lang="en-AU" altLang="en-US" sz="1300">
                <a:latin typeface="Times New Roman" panose="02020603050405020304" pitchFamily="18" charset="0"/>
              </a:rPr>
              <a:pPr/>
              <a:t>110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8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1956906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42262F-20C2-4C4F-B5E8-DE29918AA3A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9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9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DE4BE8-0121-4C76-AFB1-2260E9B1608E}" type="slidenum">
              <a:rPr lang="en-AU" altLang="en-US" sz="1300">
                <a:latin typeface="Times New Roman" panose="02020603050405020304" pitchFamily="18" charset="0"/>
              </a:rPr>
              <a:pPr/>
              <a:t>111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9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125433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2FDFFC-E19C-4562-8E67-8B00142F3C16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0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0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4CF242-CA00-40E5-8660-F22C77678F00}" type="slidenum">
              <a:rPr lang="en-AU" altLang="en-US" sz="1300">
                <a:latin typeface="Times New Roman" panose="02020603050405020304" pitchFamily="18" charset="0"/>
              </a:rPr>
              <a:pPr/>
              <a:t>112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0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91129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BED91F-26A2-42BB-88EE-A726CF45B4E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1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1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32D15C-4F61-4C0C-BE8C-B0A3F7F6FD0E}" type="slidenum">
              <a:rPr lang="en-AU" altLang="en-US" sz="1300">
                <a:latin typeface="Times New Roman" panose="02020603050405020304" pitchFamily="18" charset="0"/>
              </a:rPr>
              <a:pPr/>
              <a:t>113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1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6352150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974471-2A66-43FE-B7DD-09BB0B1F6C5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2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2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244B25-5F6E-4E2B-AE10-25D91883C2AB}" type="slidenum">
              <a:rPr lang="en-AU" altLang="en-US" sz="1300">
                <a:latin typeface="Times New Roman" panose="02020603050405020304" pitchFamily="18" charset="0"/>
              </a:rPr>
              <a:pPr/>
              <a:t>114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2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221573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92C7E7-DDAA-49C4-801E-D764F3B3E6A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3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3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2FE26E-B66D-4248-9CAC-CDC1454233B4}" type="slidenum">
              <a:rPr lang="en-AU" altLang="en-US" sz="1300">
                <a:latin typeface="Times New Roman" panose="02020603050405020304" pitchFamily="18" charset="0"/>
              </a:rPr>
              <a:pPr/>
              <a:t>115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3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52359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0BDFD0-6574-45EE-BAA9-B5DA3883E682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4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4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E51F89-4128-4BE7-99A9-52063CAC020F}" type="slidenum">
              <a:rPr lang="en-AU" altLang="en-US" sz="1300">
                <a:latin typeface="Times New Roman" panose="02020603050405020304" pitchFamily="18" charset="0"/>
              </a:rPr>
              <a:pPr/>
              <a:t>116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4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9560520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2F108D-1581-4BB2-A1B7-B127A0138AD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6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6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F66C4E-91AF-442E-BD12-82005F36A7E6}" type="slidenum">
              <a:rPr lang="en-AU" altLang="en-US" sz="1300">
                <a:latin typeface="Times New Roman" panose="02020603050405020304" pitchFamily="18" charset="0"/>
              </a:rPr>
              <a:pPr/>
              <a:t>117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6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436919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B7229D-87A6-4ABE-AE1B-138B06EBCBBB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7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7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516E7E-781B-4555-8BC0-DBBBC9534F0A}" type="slidenum">
              <a:rPr lang="en-AU" altLang="en-US" sz="1300">
                <a:latin typeface="Times New Roman" panose="02020603050405020304" pitchFamily="18" charset="0"/>
              </a:rPr>
              <a:pPr/>
              <a:t>118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7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877264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4DBFBA-ACE7-4C89-860A-DE024D160DF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8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8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A447FE-CE3C-4773-AD48-DC91D8F429C9}" type="slidenum">
              <a:rPr lang="en-AU" altLang="en-US" sz="1300">
                <a:latin typeface="Times New Roman" panose="02020603050405020304" pitchFamily="18" charset="0"/>
              </a:rPr>
              <a:pPr/>
              <a:t>119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8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3048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70B841-2889-465E-A8F9-B1230C08C01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9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9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9AAA50-D2F1-4F14-94BF-1926D6D4B8DE}" type="slidenum">
              <a:rPr lang="en-AU" altLang="en-US" sz="1300">
                <a:latin typeface="Times New Roman" panose="02020603050405020304" pitchFamily="18" charset="0"/>
              </a:rPr>
              <a:pPr/>
              <a:t>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9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903430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71B6D3-DC9D-420C-8D88-95C6FF5BA97E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9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9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24DF57-851C-4768-AEA0-3AD4FA8817D3}" type="slidenum">
              <a:rPr lang="en-AU" altLang="en-US" sz="1300">
                <a:latin typeface="Times New Roman" panose="02020603050405020304" pitchFamily="18" charset="0"/>
              </a:rPr>
              <a:pPr/>
              <a:t>120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9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723560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78CF2-A2F5-4C0E-974C-77B27C62EE68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0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0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837F3B-415B-482A-8581-5E0B1FDE9259}" type="slidenum">
              <a:rPr lang="en-AU" altLang="en-US" sz="1300">
                <a:latin typeface="Times New Roman" panose="02020603050405020304" pitchFamily="18" charset="0"/>
              </a:rPr>
              <a:pPr/>
              <a:t>121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0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9867771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99B3F3-FEF7-48B5-90A2-207F168A31C4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1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1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28C15C-BBDB-41D3-88E5-6A7545EFC581}" type="slidenum">
              <a:rPr lang="en-AU" altLang="en-US" sz="1300">
                <a:latin typeface="Times New Roman" panose="02020603050405020304" pitchFamily="18" charset="0"/>
              </a:rPr>
              <a:pPr/>
              <a:t>122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1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857320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19D2D9-35C9-45CC-8DFD-4E6BFA27528D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2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2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62A07F-4638-4AB3-A1C6-33157E59C702}" type="slidenum">
              <a:rPr lang="en-AU" altLang="en-US" sz="1300">
                <a:latin typeface="Times New Roman" panose="02020603050405020304" pitchFamily="18" charset="0"/>
              </a:rPr>
              <a:pPr/>
              <a:t>123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2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62613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26BD35-26E0-4C90-93C6-67DF46DC5DA2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3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3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5AE111-1B3E-4B21-9123-36006FCE9BD0}" type="slidenum">
              <a:rPr lang="en-AU" altLang="en-US" sz="1300">
                <a:latin typeface="Times New Roman" panose="02020603050405020304" pitchFamily="18" charset="0"/>
              </a:rPr>
              <a:pPr/>
              <a:t>124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3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8411126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554C34-86FC-477E-B300-6C10557C8892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4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4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EC38E7-3C74-4C0C-A5EC-36DC8353C4D7}" type="slidenum">
              <a:rPr lang="en-AU" altLang="en-US" sz="1300">
                <a:latin typeface="Times New Roman" panose="02020603050405020304" pitchFamily="18" charset="0"/>
              </a:rPr>
              <a:pPr/>
              <a:t>125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4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273609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5D0F96-4709-41A2-8B42-AD70FE65622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5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5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DBBE86-8608-4122-A5B4-7A495AD6611B}" type="slidenum">
              <a:rPr lang="en-AU" altLang="en-US" sz="1300">
                <a:latin typeface="Times New Roman" panose="02020603050405020304" pitchFamily="18" charset="0"/>
              </a:rPr>
              <a:pPr/>
              <a:t>126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5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287159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EBDEEF-0675-4B8A-8F0F-166BB2A18E79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6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6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66D5BC-521F-4436-A37C-0F2C4F8394FB}" type="slidenum">
              <a:rPr lang="en-AU" altLang="en-US" sz="1300">
                <a:latin typeface="Times New Roman" panose="02020603050405020304" pitchFamily="18" charset="0"/>
              </a:rPr>
              <a:pPr/>
              <a:t>127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6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735205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D03EAB-AB27-4ACE-8A00-8C2ED12DC38B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7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7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FED4B5-5599-4E92-8D67-F2066D0E921D}" type="slidenum">
              <a:rPr lang="en-AU" altLang="en-US" sz="1300">
                <a:latin typeface="Times New Roman" panose="02020603050405020304" pitchFamily="18" charset="0"/>
              </a:rPr>
              <a:pPr/>
              <a:t>128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7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961875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D1DD91-A04E-4AA5-8FD0-3624134E945A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8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8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06E345-3E43-4C7D-B12B-13F261F73543}" type="slidenum">
              <a:rPr lang="en-AU" altLang="en-US" sz="1300">
                <a:latin typeface="Times New Roman" panose="02020603050405020304" pitchFamily="18" charset="0"/>
              </a:rPr>
              <a:pPr/>
              <a:t>129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8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339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DE05BF-6DDD-4241-B79B-079AE5171262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D5D597-161B-40F3-8F93-4C1584857439}" type="slidenum">
              <a:rPr lang="en-AU" altLang="en-US" sz="1300">
                <a:latin typeface="Times New Roman" panose="02020603050405020304" pitchFamily="18" charset="0"/>
              </a:rPr>
              <a:pPr/>
              <a:t>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867353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12BC9D-D93A-40F0-9F5C-66E1553178CF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9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9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3871FD-863A-45A3-9F3C-0EC8638B0376}" type="slidenum">
              <a:rPr lang="en-AU" altLang="en-US" sz="1300">
                <a:latin typeface="Times New Roman" panose="02020603050405020304" pitchFamily="18" charset="0"/>
              </a:rPr>
              <a:pPr/>
              <a:t>130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9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48872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0FCB53-1CBD-4AEB-BBD0-B43B196C4BD7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0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0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F8656C-2F62-4578-8FCB-881A81166AB6}" type="slidenum">
              <a:rPr lang="en-AU" altLang="en-US" sz="1300">
                <a:latin typeface="Times New Roman" panose="02020603050405020304" pitchFamily="18" charset="0"/>
              </a:rPr>
              <a:pPr/>
              <a:t>131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0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983167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ED12DC-3173-449C-A3F8-63B0D309890A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1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1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042822-50DC-484C-9E41-BAFAF6C1BF6C}" type="slidenum">
              <a:rPr lang="en-AU" altLang="en-US" sz="1300">
                <a:latin typeface="Times New Roman" panose="02020603050405020304" pitchFamily="18" charset="0"/>
              </a:rPr>
              <a:pPr/>
              <a:t>132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1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83196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5558A4-8731-4B17-8F02-8F70849275B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1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270A67-CDF2-4E0C-AAB1-4FF183FD2E42}" type="slidenum">
              <a:rPr lang="en-AU" altLang="en-US" sz="1300">
                <a:latin typeface="Times New Roman" panose="02020603050405020304" pitchFamily="18" charset="0"/>
              </a:rPr>
              <a:pPr/>
              <a:t>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1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610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23C6FB-D4FB-447C-A39B-4BE466B2860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CA9E33-0DCF-49BF-838D-AB1BF9396410}" type="slidenum">
              <a:rPr lang="en-AU" altLang="en-US" sz="1300">
                <a:latin typeface="Times New Roman" panose="02020603050405020304" pitchFamily="18" charset="0"/>
              </a:rPr>
              <a:pPr/>
              <a:t>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6815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63E29C-3E84-4C2C-A27E-CBB1C13503A8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7A54CA-DCE2-4759-8DC9-2FB5F99A75F0}" type="slidenum">
              <a:rPr lang="en-AU" altLang="en-US" sz="1300">
                <a:latin typeface="Times New Roman" panose="02020603050405020304" pitchFamily="18" charset="0"/>
              </a:rPr>
              <a:pPr/>
              <a:t>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3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87598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28914E-21B9-40FD-B2CA-7A3B79287E66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3D3BF3-4893-43DA-B90A-7C666EA25F44}" type="slidenum">
              <a:rPr lang="en-AU" altLang="en-US" sz="1300">
                <a:latin typeface="Times New Roman" panose="02020603050405020304" pitchFamily="18" charset="0"/>
              </a:rPr>
              <a:pPr/>
              <a:t>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139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3AD7D5-83C2-4629-B329-3EB398F4DCB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5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5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D5915F-7E35-468F-9921-AD0D9BD7D927}" type="slidenum">
              <a:rPr lang="en-AU" altLang="en-US" sz="1300">
                <a:latin typeface="Times New Roman" panose="02020603050405020304" pitchFamily="18" charset="0"/>
              </a:rPr>
              <a:pPr/>
              <a:t>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5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4813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2ADB41-9820-4F99-8283-6980062E985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D4CD15-15BA-4C0B-8076-7010B816715A}" type="slidenum">
              <a:rPr lang="en-AU" altLang="en-US" sz="1300">
                <a:latin typeface="Times New Roman" panose="02020603050405020304" pitchFamily="18" charset="0"/>
              </a:rPr>
              <a:pPr/>
              <a:t>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4116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7DD154-0CF0-4245-B801-5BCC15F33C7E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39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9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987DA6-CF48-409A-BA16-9EFBB079A499}" type="slidenum">
              <a:rPr lang="en-AU" altLang="en-US" sz="1300">
                <a:latin typeface="Times New Roman" panose="02020603050405020304" pitchFamily="18" charset="0"/>
              </a:rPr>
              <a:pPr/>
              <a:t>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9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6117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BDDA7-F607-444D-BADD-0DAB09AFF69A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7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7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DA546F-0B25-420C-B4EC-7804A154F9AB}" type="slidenum">
              <a:rPr lang="en-AU" altLang="en-US" sz="1300">
                <a:latin typeface="Times New Roman" panose="02020603050405020304" pitchFamily="18" charset="0"/>
              </a:rPr>
              <a:pPr/>
              <a:t>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7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6815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94117E-DAB6-4E59-AE09-03C12017C33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8F4DCC-DE91-48A7-A27B-10FE66EE9F3D}" type="slidenum">
              <a:rPr lang="en-AU" altLang="en-US" sz="1300">
                <a:latin typeface="Times New Roman" panose="02020603050405020304" pitchFamily="18" charset="0"/>
              </a:rPr>
              <a:pPr/>
              <a:t>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The doctor did not say That we must save That but Hashem told me to save it.</a:t>
            </a:r>
          </a:p>
        </p:txBody>
      </p:sp>
    </p:spTree>
    <p:extLst>
      <p:ext uri="{BB962C8B-B14F-4D97-AF65-F5344CB8AC3E}">
        <p14:creationId xmlns:p14="http://schemas.microsoft.com/office/powerpoint/2010/main" val="1040044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83984E-172A-4BF8-AD2F-14F659FD250E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9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9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60D26A-0A8A-4BD4-B0C7-482FA8FE4AA2}" type="slidenum">
              <a:rPr lang="en-AU" altLang="en-US" sz="1300">
                <a:latin typeface="Times New Roman" panose="02020603050405020304" pitchFamily="18" charset="0"/>
              </a:rPr>
              <a:pPr/>
              <a:t>22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9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56240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6462C1-150B-41F9-860E-3FF5F17539F9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CC1530-7FDF-41F4-B415-DB6C8FEA541C}" type="slidenum">
              <a:rPr lang="en-AU" altLang="en-US" sz="1300">
                <a:latin typeface="Times New Roman" panose="02020603050405020304" pitchFamily="18" charset="0"/>
              </a:rPr>
              <a:pPr/>
              <a:t>23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5959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CEBE21-2A34-4081-A515-8CDCF82E904C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1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1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E030D1-0D3A-4FB0-A89C-DA3A085D8CB1}" type="slidenum">
              <a:rPr lang="en-AU" altLang="en-US" sz="1300">
                <a:latin typeface="Times New Roman" panose="02020603050405020304" pitchFamily="18" charset="0"/>
              </a:rPr>
              <a:pPr/>
              <a:t>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1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التركيز</a:t>
            </a:r>
            <a:r>
              <a:rPr lang="ar-JO" altLang="en-US" baseline="0" dirty="0" smtClean="0"/>
              <a:t> في هيك أسئلة بكون على التعامل مع </a:t>
            </a:r>
            <a:r>
              <a:rPr lang="en-US" altLang="en-US" baseline="0" dirty="0" smtClean="0"/>
              <a:t>instruction bits(decode)and control’s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4666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1822D6-69D2-475B-8EF0-06E67E0DACB9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3F007E-1934-474C-92EF-C8F654136235}" type="slidenum">
              <a:rPr lang="en-AU" altLang="en-US" sz="1300">
                <a:latin typeface="Times New Roman" panose="02020603050405020304" pitchFamily="18" charset="0"/>
              </a:rPr>
              <a:pPr/>
              <a:t>25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14060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19FE9B-3E99-4940-B108-CD2E249CEA5B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3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3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459D81-2BFC-46C7-95A5-0429FF365C22}" type="slidenum">
              <a:rPr lang="en-AU" altLang="en-US" sz="1300">
                <a:latin typeface="Times New Roman" panose="02020603050405020304" pitchFamily="18" charset="0"/>
              </a:rPr>
              <a:pPr/>
              <a:t>26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3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69229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82F240-8746-40A2-A432-2AFFB55A197D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47836E-67CE-4590-84DD-87383F10C545}" type="slidenum">
              <a:rPr lang="en-AU" altLang="en-US" sz="1300">
                <a:latin typeface="Times New Roman" panose="02020603050405020304" pitchFamily="18" charset="0"/>
              </a:rPr>
              <a:pPr/>
              <a:t>27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08599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2118F5-3711-4252-86A9-8F546F3958CD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5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5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FC2909-6506-4FA3-A49A-CEECF4227F53}" type="slidenum">
              <a:rPr lang="en-AU" altLang="en-US" sz="1300">
                <a:latin typeface="Times New Roman" panose="02020603050405020304" pitchFamily="18" charset="0"/>
              </a:rPr>
              <a:pPr/>
              <a:t>28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5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36482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FDBF81-AA8B-4DE7-90A7-189376B73F49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F5BE26-46DE-4E4D-A2A1-9C4819EDA2EB}" type="slidenum">
              <a:rPr lang="en-AU" altLang="en-US" sz="1300">
                <a:latin typeface="Times New Roman" panose="02020603050405020304" pitchFamily="18" charset="0"/>
              </a:rPr>
              <a:pPr/>
              <a:t>29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5149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3BCA64-02EB-42B4-9AD5-B9DEB375A88D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0DFC9B-FF21-4985-A230-8DA9732172CF}" type="slidenum">
              <a:rPr lang="en-AU" altLang="en-US" sz="1300">
                <a:latin typeface="Times New Roman" panose="02020603050405020304" pitchFamily="18" charset="0"/>
              </a:rPr>
              <a:pPr/>
              <a:t>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8977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5414F8-2056-4773-9640-CEF6C81D3DEF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7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7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E0EE2E-909B-493E-AE46-438911F219EA}" type="slidenum">
              <a:rPr lang="en-AU" altLang="en-US" sz="1300">
                <a:latin typeface="Times New Roman" panose="02020603050405020304" pitchFamily="18" charset="0"/>
              </a:rPr>
              <a:pPr/>
              <a:t>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7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في</a:t>
            </a:r>
            <a:r>
              <a:rPr lang="ar-JO" altLang="en-US" baseline="0" dirty="0" smtClean="0"/>
              <a:t> مثال على الحركة بين </a:t>
            </a:r>
            <a:r>
              <a:rPr lang="en-US" altLang="en-US" baseline="0" dirty="0" smtClean="0"/>
              <a:t>controls </a:t>
            </a:r>
            <a:r>
              <a:rPr lang="ar-JO" altLang="en-US" baseline="0" dirty="0" smtClean="0"/>
              <a:t> موجود في الدوسية اخر صفحة حلو إنك تشوفه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191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CBD3D5-5E55-4AE4-9C20-E1F76BE86224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9FAA49-5B1B-4F87-89FC-D41ADF277BB1}" type="slidenum">
              <a:rPr lang="en-AU" altLang="en-US" sz="1300">
                <a:latin typeface="Times New Roman" panose="02020603050405020304" pitchFamily="18" charset="0"/>
              </a:rPr>
              <a:pPr/>
              <a:t>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87849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3B1EFB-8785-4772-804A-6A3FC412B56F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9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9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B8168D-9E67-47C6-8A9E-E89EEB48A5A0}" type="slidenum">
              <a:rPr lang="en-AU" altLang="en-US" sz="1300">
                <a:latin typeface="Times New Roman" panose="02020603050405020304" pitchFamily="18" charset="0"/>
              </a:rPr>
              <a:pPr/>
              <a:t>32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9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575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D42EC9-C94B-43F2-83C0-B13BBC59301C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1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1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5090DF-0395-4897-991A-69E61A3A6690}" type="slidenum">
              <a:rPr lang="en-AU" altLang="en-US" sz="1300">
                <a:latin typeface="Times New Roman" panose="02020603050405020304" pitchFamily="18" charset="0"/>
              </a:rPr>
              <a:pPr/>
              <a:t>33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1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45623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98A7E2-34FD-4997-8235-99F78F048F8C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2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2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96387A-A3BA-4F6C-8091-DFEF82848E6A}" type="slidenum">
              <a:rPr lang="en-AU" altLang="en-US" sz="1300">
                <a:latin typeface="Times New Roman" panose="02020603050405020304" pitchFamily="18" charset="0"/>
              </a:rPr>
              <a:pPr/>
              <a:t>34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2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T in pipeline is 1400</a:t>
            </a:r>
          </a:p>
        </p:txBody>
      </p:sp>
    </p:spTree>
    <p:extLst>
      <p:ext uri="{BB962C8B-B14F-4D97-AF65-F5344CB8AC3E}">
        <p14:creationId xmlns:p14="http://schemas.microsoft.com/office/powerpoint/2010/main" val="98812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8E1F34-D431-4510-8890-A1AC1CBC47D7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8A911E-78A7-46AA-8900-5AFE676A01B3}" type="slidenum">
              <a:rPr lang="en-AU" altLang="en-US" sz="1300">
                <a:latin typeface="Times New Roman" panose="02020603050405020304" pitchFamily="18" charset="0"/>
              </a:rPr>
              <a:pPr/>
              <a:t>35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75267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271BBA-77D8-4ECB-9388-E371EA971409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4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4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209B9F-1D61-4B0B-8C96-64F132FC0E0B}" type="slidenum">
              <a:rPr lang="en-AU" altLang="en-US" sz="1300">
                <a:latin typeface="Times New Roman" panose="02020603050405020304" pitchFamily="18" charset="0"/>
              </a:rPr>
              <a:pPr/>
              <a:t>36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4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6193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4F9419-1CCC-4511-9EE4-F6EEA9206FDA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DE577F-9AE6-4743-8D1F-B5602C58D3AF}" type="slidenum">
              <a:rPr lang="en-AU" altLang="en-US" sz="1300">
                <a:latin typeface="Times New Roman" panose="02020603050405020304" pitchFamily="18" charset="0"/>
              </a:rPr>
              <a:pPr/>
              <a:t>37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8715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4F18D0-285C-4BB3-822B-9FF40BC1F727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6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6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5BF034-DFC6-4A35-9DD2-6569A821493D}" type="slidenum">
              <a:rPr lang="en-AU" altLang="en-US" sz="1300">
                <a:latin typeface="Times New Roman" panose="02020603050405020304" pitchFamily="18" charset="0"/>
              </a:rPr>
              <a:pPr/>
              <a:t>38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6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2945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E112C7-AB2E-4E10-AB3A-99BD9868DEAA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A65DE5-489B-458F-93BA-3BBB5D7C6EE8}" type="slidenum">
              <a:rPr lang="en-AU" altLang="en-US" sz="1300">
                <a:latin typeface="Times New Roman" panose="02020603050405020304" pitchFamily="18" charset="0"/>
              </a:rPr>
              <a:pPr/>
              <a:t>39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7963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A01E4B-B510-4024-900B-24D1B27F38B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1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1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760DD3-066A-47EC-A718-D3591615C825}" type="slidenum">
              <a:rPr lang="en-AU" altLang="en-US" sz="1300">
                <a:latin typeface="Times New Roman" panose="02020603050405020304" pitchFamily="18" charset="0"/>
              </a:rPr>
              <a:pPr/>
              <a:t>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1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5324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C33164-5D05-4019-AC63-1FCB41ABED5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A8CA56-0041-4C17-B654-726E5A0EDBE8}" type="slidenum">
              <a:rPr lang="en-AU" altLang="en-US" sz="1300">
                <a:latin typeface="Times New Roman" panose="02020603050405020304" pitchFamily="18" charset="0"/>
              </a:rPr>
              <a:pPr/>
              <a:t>40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86536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67761C-E01F-4C2F-9656-FEE20CC3E8E2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7F166B-0C23-4F10-A785-37E01AE44F46}" type="slidenum">
              <a:rPr lang="en-AU" altLang="en-US" sz="1300">
                <a:latin typeface="Times New Roman" panose="02020603050405020304" pitchFamily="18" charset="0"/>
              </a:rPr>
              <a:pPr/>
              <a:t>41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21395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6505F8-4ED3-4A82-BA2E-7DE8A5FA49F2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0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0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792B55-F904-4470-8A6C-6CA50609D4EF}" type="slidenum">
              <a:rPr lang="en-AU" altLang="en-US" sz="1300">
                <a:latin typeface="Times New Roman" panose="02020603050405020304" pitchFamily="18" charset="0"/>
              </a:rPr>
              <a:pPr/>
              <a:t>42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0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416681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404D2A-835D-4AD6-AC24-717E7BC792EF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82C522-9A02-47F4-A1DC-1E0E7897BFC2}" type="slidenum">
              <a:rPr lang="en-AU" altLang="en-US" sz="1300">
                <a:latin typeface="Times New Roman" panose="02020603050405020304" pitchFamily="18" charset="0"/>
              </a:rPr>
              <a:pPr/>
              <a:t>43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0373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C878CA-15D1-445F-B16D-6DD6B0531F9C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2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2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0AD2C0-26CA-4400-B0BA-E1D93C3C8377}" type="slidenum">
              <a:rPr lang="en-AU" altLang="en-US" sz="1300">
                <a:latin typeface="Times New Roman" panose="02020603050405020304" pitchFamily="18" charset="0"/>
              </a:rPr>
              <a:pPr/>
              <a:t>44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2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687886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011AC8-00D6-4366-8A7B-449DCA04404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4A52F9-0D78-4F22-8A6F-D55E7A1297A5}" type="slidenum">
              <a:rPr lang="en-AU" altLang="en-US" sz="1300">
                <a:latin typeface="Times New Roman" panose="02020603050405020304" pitchFamily="18" charset="0"/>
              </a:rPr>
              <a:pPr/>
              <a:t>45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994793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85DC6B-2255-483C-B836-5E86E849E789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4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4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4BAF7E-D631-4F62-9865-3FFA09165479}" type="slidenum">
              <a:rPr lang="en-AU" altLang="en-US" sz="1300">
                <a:latin typeface="Times New Roman" panose="02020603050405020304" pitchFamily="18" charset="0"/>
              </a:rPr>
              <a:pPr/>
              <a:t>46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4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06779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D9AF2B-2F49-4937-AB9F-E85067898ECB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3286EA-F7C9-4C66-ADA2-041700EAB637}" type="slidenum">
              <a:rPr lang="en-AU" altLang="en-US" sz="1300">
                <a:latin typeface="Times New Roman" panose="02020603050405020304" pitchFamily="18" charset="0"/>
              </a:rPr>
              <a:pPr/>
              <a:t>47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981638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BC0105-F4F6-4A89-950C-47EBB8443A5B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D917F3-E4EC-4699-9DBD-F8CBA62E8489}" type="slidenum">
              <a:rPr lang="en-AU" altLang="en-US" sz="1300">
                <a:latin typeface="Times New Roman" panose="02020603050405020304" pitchFamily="18" charset="0"/>
              </a:rPr>
              <a:pPr/>
              <a:t>48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2275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0F3B18-2D17-4A9C-BA27-1AD8A6DDA377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694AB9-E3AD-4CA8-B88B-1BF2B48339AF}" type="slidenum">
              <a:rPr lang="en-AU" altLang="en-US" sz="1300">
                <a:latin typeface="Times New Roman" panose="02020603050405020304" pitchFamily="18" charset="0"/>
              </a:rPr>
              <a:pPr/>
              <a:t>49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5310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EFB994-6291-4F98-9EA9-5401923304A4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6B8F45-A5F8-4437-8830-7DAE2D14C730}" type="slidenum">
              <a:rPr lang="en-AU" altLang="en-US" sz="1300">
                <a:latin typeface="Times New Roman" panose="02020603050405020304" pitchFamily="18" charset="0"/>
              </a:rPr>
              <a:pPr/>
              <a:t>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3562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B640E8-2584-4BB0-AF89-C024FF1EA0CD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8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8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A05845-CAB6-4661-9628-834BE1752DEC}" type="slidenum">
              <a:rPr lang="en-AU" altLang="en-US" sz="1300">
                <a:latin typeface="Times New Roman" panose="02020603050405020304" pitchFamily="18" charset="0"/>
              </a:rPr>
              <a:pPr/>
              <a:t>50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8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18228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8BED4B-6932-4EB8-8556-5DDB57E4CDFF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118309-A2E2-4B64-88C2-40E4F24A221E}" type="slidenum">
              <a:rPr lang="en-AU" altLang="en-US" sz="1300">
                <a:latin typeface="Times New Roman" panose="02020603050405020304" pitchFamily="18" charset="0"/>
              </a:rPr>
              <a:pPr/>
              <a:t>51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90612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7A1992-2454-43B5-8D76-C5934165FD7A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0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0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2EFAE6-8BC2-475E-8299-329FEBF11AE3}" type="slidenum">
              <a:rPr lang="en-AU" altLang="en-US" sz="1300">
                <a:latin typeface="Times New Roman" panose="02020603050405020304" pitchFamily="18" charset="0"/>
              </a:rPr>
              <a:pPr/>
              <a:t>52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0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8385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3D601C-015B-4AEA-B417-B923C8BF6C6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694244-A1C6-4A1D-8717-14B78407CD18}" type="slidenum">
              <a:rPr lang="en-AU" altLang="en-US" sz="1300">
                <a:latin typeface="Times New Roman" panose="02020603050405020304" pitchFamily="18" charset="0"/>
              </a:rPr>
              <a:pPr/>
              <a:t>53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0081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626D0E-216E-40E7-8D35-F7C54BC62F2E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2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2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A83AD4-C7EB-4A39-A922-CFDD515109B6}" type="slidenum">
              <a:rPr lang="en-AU" altLang="en-US" sz="1300">
                <a:latin typeface="Times New Roman" panose="02020603050405020304" pitchFamily="18" charset="0"/>
              </a:rPr>
              <a:pPr/>
              <a:t>54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2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69094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E5898B-4D3B-4329-A2E7-518591D5BEC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FF2338-DC6C-4F30-856C-225925ABC88B}" type="slidenum">
              <a:rPr lang="en-AU" altLang="en-US" sz="1300">
                <a:latin typeface="Times New Roman" panose="02020603050405020304" pitchFamily="18" charset="0"/>
              </a:rPr>
              <a:pPr/>
              <a:t>55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983777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930828-BFFD-4169-B201-7B0342365438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4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4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70A053-5FFC-45EE-A67D-2102CDD363C4}" type="slidenum">
              <a:rPr lang="en-AU" altLang="en-US" sz="1300">
                <a:latin typeface="Times New Roman" panose="02020603050405020304" pitchFamily="18" charset="0"/>
              </a:rPr>
              <a:pPr/>
              <a:t>56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4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009265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66CB5F-F104-4E09-A78E-51455CE1461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D4E5A5-5BD4-491F-B85A-9C3A7FD10A1F}" type="slidenum">
              <a:rPr lang="en-AU" altLang="en-US" sz="1300">
                <a:latin typeface="Times New Roman" panose="02020603050405020304" pitchFamily="18" charset="0"/>
              </a:rPr>
              <a:pPr/>
              <a:t>57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في الأمتحان ممكن يحكيلك طلع الخطأ في التصميم</a:t>
            </a:r>
            <a:r>
              <a:rPr lang="ar-JO" altLang="en-US" baseline="0" dirty="0" smtClean="0"/>
              <a:t> وعدله لذلك إنتبه على هي الفكرة 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0789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889FDD-23C6-4440-87D2-03DFD9FBF739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6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6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8672CD-2A39-459F-9EBC-90C4F4BF11D8}" type="slidenum">
              <a:rPr lang="en-AU" altLang="en-US" sz="1300">
                <a:latin typeface="Times New Roman" panose="02020603050405020304" pitchFamily="18" charset="0"/>
              </a:rPr>
              <a:pPr/>
              <a:t>58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6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29297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4A2163-5A82-4CF4-B6CF-0D5B346F15A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1F955D-5FF2-41FD-B819-B57D22AE42F6}" type="slidenum">
              <a:rPr lang="en-AU" altLang="en-US" sz="1300">
                <a:latin typeface="Times New Roman" panose="02020603050405020304" pitchFamily="18" charset="0"/>
              </a:rPr>
              <a:pPr/>
              <a:t>59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61888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9B11ED-3ED2-43BA-B431-A916C5B4C64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3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3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BEE48E-7472-4A05-B17E-1C559DA03F06}" type="slidenum">
              <a:rPr lang="en-AU" altLang="en-US" sz="1300">
                <a:latin typeface="Times New Roman" panose="02020603050405020304" pitchFamily="18" charset="0"/>
              </a:rPr>
              <a:pPr/>
              <a:t>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3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328141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4BC068-8BEA-4341-8881-E400D62DD5BE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8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8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A5CC4D-9020-4613-B8E3-0FBBF711FFBB}" type="slidenum">
              <a:rPr lang="en-AU" altLang="en-US" sz="1300">
                <a:latin typeface="Times New Roman" panose="02020603050405020304" pitchFamily="18" charset="0"/>
              </a:rPr>
              <a:pPr/>
              <a:t>60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8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03768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6AC237-E289-4227-AADC-4DBE26925FDC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C5145C-3A39-4062-B59A-DF6DC90FE2FB}" type="slidenum">
              <a:rPr lang="en-AU" altLang="en-US" sz="1300">
                <a:latin typeface="Times New Roman" panose="02020603050405020304" pitchFamily="18" charset="0"/>
              </a:rPr>
              <a:pPr/>
              <a:t>61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696867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0B337B-9005-4C7D-BBC5-448A331EBAC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0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0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0D9796-51EF-4442-B627-46729F5DEE40}" type="slidenum">
              <a:rPr lang="en-AU" altLang="en-US" sz="1300">
                <a:latin typeface="Times New Roman" panose="02020603050405020304" pitchFamily="18" charset="0"/>
              </a:rPr>
              <a:pPr/>
              <a:t>62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0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83513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71CF8D-FFE3-4A10-957B-BDEF9AF258F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23908B-9996-4FA9-BB71-FC6BB6EB8E32}" type="slidenum">
              <a:rPr lang="en-AU" altLang="en-US" sz="1300">
                <a:latin typeface="Times New Roman" panose="02020603050405020304" pitchFamily="18" charset="0"/>
              </a:rPr>
              <a:pPr/>
              <a:t>63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13233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7E3A50-B75C-4783-8610-D784092E14B5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2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2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D097C6-D897-41C0-9D4F-A8F6D2DA9665}" type="slidenum">
              <a:rPr lang="en-AU" altLang="en-US" sz="1300">
                <a:latin typeface="Times New Roman" panose="02020603050405020304" pitchFamily="18" charset="0"/>
              </a:rPr>
              <a:pPr/>
              <a:t>64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2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9756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CFB32D-3E16-4452-B385-E6724142BB15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DAF59B-C8A4-4DC6-AC9D-A3B0C154B4D0}" type="slidenum">
              <a:rPr lang="en-AU" altLang="en-US" sz="1300">
                <a:latin typeface="Times New Roman" panose="02020603050405020304" pitchFamily="18" charset="0"/>
              </a:rPr>
              <a:pPr/>
              <a:t>65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505964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2C0FA3-6F3E-4B28-98C8-56ADFE33AF3C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4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4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049433-9F12-4047-9F37-24180BE53619}" type="slidenum">
              <a:rPr lang="en-AU" altLang="en-US" sz="1300">
                <a:latin typeface="Times New Roman" panose="02020603050405020304" pitchFamily="18" charset="0"/>
              </a:rPr>
              <a:pPr/>
              <a:t>66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4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77759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DF8B98-3880-4995-A837-F7A8C78A03BB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5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4750BB-976D-4A19-8921-A9318A51862E}" type="slidenum">
              <a:rPr lang="en-AU" altLang="en-US" sz="1300">
                <a:latin typeface="Times New Roman" panose="02020603050405020304" pitchFamily="18" charset="0"/>
              </a:rPr>
              <a:pPr/>
              <a:t>67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735169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96211E-A2F7-43B2-82B2-FFE5C316E32D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6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6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A0393A-E00B-48F0-B1C2-663881D84D60}" type="slidenum">
              <a:rPr lang="en-AU" altLang="en-US" sz="1300">
                <a:latin typeface="Times New Roman" panose="02020603050405020304" pitchFamily="18" charset="0"/>
              </a:rPr>
              <a:pPr/>
              <a:t>68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6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317743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A47DCA-D088-410F-BA18-FD497D001BA6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7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7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58C47D-66E6-4024-AAED-7A01D21790CC}" type="slidenum">
              <a:rPr lang="en-AU" altLang="en-US" sz="1300">
                <a:latin typeface="Times New Roman" panose="02020603050405020304" pitchFamily="18" charset="0"/>
              </a:rPr>
              <a:pPr/>
              <a:t>69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7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835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18FC70-51A2-4D77-ACF9-64458823968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4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4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1035E3-6C32-4226-B92B-34E3E765C379}" type="slidenum">
              <a:rPr lang="en-AU" altLang="en-US" sz="1300">
                <a:latin typeface="Times New Roman" panose="02020603050405020304" pitchFamily="18" charset="0"/>
              </a:rPr>
              <a:pPr/>
              <a:t>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4700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5BAAC4-0F74-447D-9C2A-CF5D2ED8E887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8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8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C2E058-DCE0-4D47-BDCD-CFC209F74712}" type="slidenum">
              <a:rPr lang="en-AU" altLang="en-US" sz="1300">
                <a:latin typeface="Times New Roman" panose="02020603050405020304" pitchFamily="18" charset="0"/>
              </a:rPr>
              <a:pPr/>
              <a:t>70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8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80282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F9635F-CA82-43FE-939E-78E5D9CF2934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D2C04B-45F4-4639-BDF6-76F2B180038E}" type="slidenum">
              <a:rPr lang="en-AU" altLang="en-US" sz="1300">
                <a:latin typeface="Times New Roman" panose="02020603050405020304" pitchFamily="18" charset="0"/>
              </a:rPr>
              <a:pPr/>
              <a:t>71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785163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57765D-DF3E-40E6-8714-85FF4AABCA5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0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0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DEDF6F-79E2-4C55-8798-FEEF726DC975}" type="slidenum">
              <a:rPr lang="en-AU" altLang="en-US" sz="1300">
                <a:latin typeface="Times New Roman" panose="02020603050405020304" pitchFamily="18" charset="0"/>
              </a:rPr>
              <a:pPr/>
              <a:t>72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0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5802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BEEB4F-D0B4-4B26-9CE6-3FDF82412B7A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E43282-18A9-4463-A99E-1836F4919A15}" type="slidenum">
              <a:rPr lang="en-AU" altLang="en-US" sz="1300">
                <a:latin typeface="Times New Roman" panose="02020603050405020304" pitchFamily="18" charset="0"/>
              </a:rPr>
              <a:pPr/>
              <a:t>73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8557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A9C81F-D411-485F-BEA7-42C07908B5AB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2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2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4AAEEE-69F4-4369-99B4-CB28DE581013}" type="slidenum">
              <a:rPr lang="en-AU" altLang="en-US" sz="1300">
                <a:latin typeface="Times New Roman" panose="02020603050405020304" pitchFamily="18" charset="0"/>
              </a:rPr>
              <a:pPr/>
              <a:t>74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2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38275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A7CC0E-D6EC-41FF-B566-76BB8426A85F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281167-0024-41FD-9A12-000A565C9260}" type="slidenum">
              <a:rPr lang="en-AU" altLang="en-US" sz="1300">
                <a:latin typeface="Times New Roman" panose="02020603050405020304" pitchFamily="18" charset="0"/>
              </a:rPr>
              <a:pPr/>
              <a:t>75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5650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EC2F42-DD47-4559-9C24-F3E9DE08ECC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5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5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0338B2-56BC-4F38-B528-C038AA84E3CC}" type="slidenum">
              <a:rPr lang="en-AU" altLang="en-US" sz="1300">
                <a:latin typeface="Times New Roman" panose="02020603050405020304" pitchFamily="18" charset="0"/>
              </a:rPr>
              <a:pPr/>
              <a:t>76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5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55077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959F7C-4CA7-4B90-B14C-93FFFB7478A6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C5A24E-BCC7-4A80-BE2E-C32848385536}" type="slidenum">
              <a:rPr lang="en-AU" altLang="en-US" sz="1300">
                <a:latin typeface="Times New Roman" panose="02020603050405020304" pitchFamily="18" charset="0"/>
              </a:rPr>
              <a:pPr/>
              <a:t>77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Stall</a:t>
            </a:r>
            <a:r>
              <a:rPr lang="en-US" altLang="en-US" baseline="0" dirty="0" smtClean="0"/>
              <a:t> : </a:t>
            </a:r>
            <a:r>
              <a:rPr lang="ar-JO" altLang="en-US" baseline="0" dirty="0" smtClean="0"/>
              <a:t>مماطلة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61847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FD376C-580F-4E67-9C2C-05E9B3FD082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7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7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050F70-3BA8-4007-AE8D-7CE708EDE087}" type="slidenum">
              <a:rPr lang="en-AU" altLang="en-US" sz="1300">
                <a:latin typeface="Times New Roman" panose="02020603050405020304" pitchFamily="18" charset="0"/>
              </a:rPr>
              <a:pPr/>
              <a:t>78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7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2252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3F8C37-2AF8-4196-9D55-E29061C0A2D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0B0806-DFA4-434F-8B4D-F1F83E06AA5C}" type="slidenum">
              <a:rPr lang="en-AU" altLang="en-US" sz="1300">
                <a:latin typeface="Times New Roman" panose="02020603050405020304" pitchFamily="18" charset="0"/>
              </a:rPr>
              <a:pPr/>
              <a:t>79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35756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68D7B6-E17C-4999-B245-6C44C27C8077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5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5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9ABB85-BF73-4693-8233-898F3526E813}" type="slidenum">
              <a:rPr lang="en-AU" altLang="en-US" sz="1300">
                <a:latin typeface="Times New Roman" panose="02020603050405020304" pitchFamily="18" charset="0"/>
              </a:rPr>
              <a:pPr/>
              <a:t>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5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07780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7FA60C-E4F7-459B-BB2A-BF3E164336A8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9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9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A9C8E9-3F31-4027-B42F-C15E40F9B020}" type="slidenum">
              <a:rPr lang="en-AU" altLang="en-US" sz="1300">
                <a:latin typeface="Times New Roman" panose="02020603050405020304" pitchFamily="18" charset="0"/>
              </a:rPr>
              <a:pPr/>
              <a:t>80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9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26248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862E2E-E416-46F4-9C25-4FFB56EEEA4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EB5D10-664C-4B0C-AE14-7B599DBFAE47}" type="slidenum">
              <a:rPr lang="en-AU" altLang="en-US" sz="1300">
                <a:latin typeface="Times New Roman" panose="02020603050405020304" pitchFamily="18" charset="0"/>
              </a:rPr>
              <a:pPr/>
              <a:t>81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39003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2CA342-0E8F-44C5-AE55-36A9B4AB3A08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1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1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BD7470-5A0E-48AE-B4B0-B43EF90F533E}" type="slidenum">
              <a:rPr lang="en-AU" altLang="en-US" sz="1300">
                <a:latin typeface="Times New Roman" panose="02020603050405020304" pitchFamily="18" charset="0"/>
              </a:rPr>
              <a:pPr/>
              <a:t>82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1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252147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01EF97-825B-44D6-8DDC-76E3FA245287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66D3F0-9EA9-4C81-AFDC-1623A8260537}" type="slidenum">
              <a:rPr lang="en-AU" altLang="en-US" sz="1300">
                <a:latin typeface="Times New Roman" panose="02020603050405020304" pitchFamily="18" charset="0"/>
              </a:rPr>
              <a:pPr/>
              <a:t>83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51736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0FC655-51B3-4F3D-A0D6-CF582C5CA82D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3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3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738DF5-25FF-4339-9BC6-59D6B0831D97}" type="slidenum">
              <a:rPr lang="en-AU" altLang="en-US" sz="1300">
                <a:latin typeface="Times New Roman" panose="02020603050405020304" pitchFamily="18" charset="0"/>
              </a:rPr>
              <a:pPr/>
              <a:t>84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3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31194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C6F682-0DBA-40FD-9718-8800E84A9161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33F07C-4B6B-448D-8B2B-5929ED24EBEB}" type="slidenum">
              <a:rPr lang="en-AU" altLang="en-US" sz="1300">
                <a:latin typeface="Times New Roman" panose="02020603050405020304" pitchFamily="18" charset="0"/>
              </a:rPr>
              <a:pPr/>
              <a:t>85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69398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0FA3C2-C17F-4289-8033-3423AB58173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5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5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DC24B3-28A8-464C-B6C6-B276CE3FCB31}" type="slidenum">
              <a:rPr lang="en-AU" altLang="en-US" sz="1300">
                <a:latin typeface="Times New Roman" panose="02020603050405020304" pitchFamily="18" charset="0"/>
              </a:rPr>
              <a:pPr/>
              <a:t>86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5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57255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C9D51F-E97A-48D1-B465-52B9A5B32F53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5C3D84-1F7D-4DE9-A407-B129DC59EAAB}" type="slidenum">
              <a:rPr lang="en-AU" altLang="en-US" sz="1300">
                <a:latin typeface="Times New Roman" panose="02020603050405020304" pitchFamily="18" charset="0"/>
              </a:rPr>
              <a:pPr/>
              <a:t>87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477016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696F10-1A68-4D0E-B1B0-302D63011B0D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7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7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93386C-8741-4BDC-90E7-08368536F720}" type="slidenum">
              <a:rPr lang="en-AU" altLang="en-US" sz="1300">
                <a:latin typeface="Times New Roman" panose="02020603050405020304" pitchFamily="18" charset="0"/>
              </a:rPr>
              <a:pPr/>
              <a:t>88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7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347824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262BAC-73A1-40C3-96E7-C82CC7E9D950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8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8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505A80-F0CF-46C2-BA1B-4EA09291CEB9}" type="slidenum">
              <a:rPr lang="en-AU" altLang="en-US" sz="1300">
                <a:latin typeface="Times New Roman" panose="02020603050405020304" pitchFamily="18" charset="0"/>
              </a:rPr>
              <a:pPr/>
              <a:t>89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8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I</a:t>
            </a:r>
            <a:r>
              <a:rPr lang="en-US" altLang="en-US" baseline="0" dirty="0" smtClean="0"/>
              <a:t> think the questions in exam will be how many cycle we stall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327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F460F1-7351-40F7-B260-557BFDF0CA3A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EBDB5B-AF82-4F0D-AC22-9A7997BECF51}" type="slidenum">
              <a:rPr lang="en-AU" altLang="en-US" sz="1300">
                <a:latin typeface="Times New Roman" panose="02020603050405020304" pitchFamily="18" charset="0"/>
              </a:rPr>
              <a:pPr/>
              <a:t>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732119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6441F8-DC87-4886-8926-5D6A075699F9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9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9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E948F5-2C7B-4856-8166-310397DB788A}" type="slidenum">
              <a:rPr lang="en-AU" altLang="en-US" sz="1300">
                <a:latin typeface="Times New Roman" panose="02020603050405020304" pitchFamily="18" charset="0"/>
              </a:rPr>
              <a:pPr/>
              <a:t>90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9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228980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2305C-3C56-436C-9935-D6EC304D6CF5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0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0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DAE750-62CA-46B5-A0C8-22159202451B}" type="slidenum">
              <a:rPr lang="en-AU" altLang="en-US" sz="1300">
                <a:latin typeface="Times New Roman" panose="02020603050405020304" pitchFamily="18" charset="0"/>
              </a:rPr>
              <a:pPr/>
              <a:t>91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0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966591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3A63FF-9FEC-480F-83B2-3A93F6B30D5A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1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1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E85F1D-AA29-4D69-B669-32AC24BBB860}" type="slidenum">
              <a:rPr lang="en-AU" altLang="en-US" sz="1300">
                <a:latin typeface="Times New Roman" panose="02020603050405020304" pitchFamily="18" charset="0"/>
              </a:rPr>
              <a:pPr/>
              <a:t>92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1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12616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the doctor</a:t>
            </a:r>
            <a:r>
              <a:rPr lang="en-US" baseline="0" dirty="0" smtClean="0"/>
              <a:t>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C79D6-3F24-40A8-A357-A02D9E54D3B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005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562749-5EAA-4F47-B76B-E0F7FDA0DFFE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2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2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F448C9-2F1E-4332-9BD1-E434CEEB04BA}" type="slidenum">
              <a:rPr lang="en-AU" altLang="en-US" sz="1300">
                <a:latin typeface="Times New Roman" panose="02020603050405020304" pitchFamily="18" charset="0"/>
              </a:rPr>
              <a:pPr/>
              <a:t>94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2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559756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29C476-0568-46F0-8E5D-D515CFBA53EC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3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3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6E4653-422D-4517-84F9-A57BCFCE0781}" type="slidenum">
              <a:rPr lang="en-AU" altLang="en-US" sz="1300">
                <a:latin typeface="Times New Roman" panose="02020603050405020304" pitchFamily="18" charset="0"/>
              </a:rPr>
              <a:pPr/>
              <a:t>95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3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27459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5B5CCD-FB50-4726-BE25-6F8EEA642145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4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4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EF7330-9A5E-4DF4-B376-69C7F738B3D3}" type="slidenum">
              <a:rPr lang="en-AU" altLang="en-US" sz="1300">
                <a:latin typeface="Times New Roman" panose="02020603050405020304" pitchFamily="18" charset="0"/>
              </a:rPr>
              <a:pPr/>
              <a:t>96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4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58575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E562F7-BCB4-4E3E-BA45-BD305D9D3BAF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5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5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053733-E44F-44B4-A04A-5BFEC634EB03}" type="slidenum">
              <a:rPr lang="en-AU" altLang="en-US" sz="1300">
                <a:latin typeface="Times New Roman" panose="02020603050405020304" pitchFamily="18" charset="0"/>
              </a:rPr>
              <a:pPr/>
              <a:t>97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5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1373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FDD2F7-D1A8-43BF-931B-574C878DFAD5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6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6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6C6B87-088C-4298-9820-921C700B8C83}" type="slidenum">
              <a:rPr lang="en-AU" altLang="en-US" sz="1300">
                <a:latin typeface="Times New Roman" panose="02020603050405020304" pitchFamily="18" charset="0"/>
              </a:rPr>
              <a:pPr/>
              <a:t>98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6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015042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A5B858-C912-4F30-916A-391D623707FF}" type="datetime3">
              <a:rPr lang="en-AU" altLang="en-US" sz="1300" smtClean="0">
                <a:latin typeface="Times New Roman" panose="02020603050405020304" pitchFamily="18" charset="0"/>
              </a:rPr>
              <a:pPr/>
              <a:t>25 November,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7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7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79DE2F-8A13-4FFF-8F2C-F0D9B99F3F73}" type="slidenum">
              <a:rPr lang="en-AU" altLang="en-US" sz="1300">
                <a:latin typeface="Times New Roman" panose="02020603050405020304" pitchFamily="18" charset="0"/>
              </a:rPr>
              <a:pPr/>
              <a:t>99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7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790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2159001" y="1125538"/>
            <a:ext cx="38100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2641601" y="1987550"/>
            <a:ext cx="48684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351618" y="2708276"/>
            <a:ext cx="9840383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12192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5" y="339725"/>
            <a:ext cx="181398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12192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2159001" y="549276"/>
            <a:ext cx="38100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17" y="115889"/>
            <a:ext cx="8566149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417" y="188913"/>
            <a:ext cx="973667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13101" y="1844675"/>
            <a:ext cx="7776633" cy="144655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AU" noProof="0" smtClean="0"/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13101" y="2924175"/>
            <a:ext cx="7776633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AU" noProof="0" smtClean="0"/>
          </a:p>
        </p:txBody>
      </p:sp>
    </p:spTree>
    <p:extLst>
      <p:ext uri="{BB962C8B-B14F-4D97-AF65-F5344CB8AC3E}">
        <p14:creationId xmlns:p14="http://schemas.microsoft.com/office/powerpoint/2010/main" val="413606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5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4218" y="146050"/>
            <a:ext cx="1538883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2284" y="146050"/>
            <a:ext cx="8068733" cy="60912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2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8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285" y="1125538"/>
            <a:ext cx="5412316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800" y="1125538"/>
            <a:ext cx="541231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2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8197"/>
            <a:ext cx="10972800" cy="76944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9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7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624417" y="260350"/>
            <a:ext cx="4868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46050"/>
            <a:ext cx="11013016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285" y="1125538"/>
            <a:ext cx="1102783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AU" altLang="en-US" smtClean="0"/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6367" y="6381751"/>
            <a:ext cx="9696451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/>
            </a:lvl1pPr>
          </a:lstStyle>
          <a:p>
            <a:endParaRPr lang="en-US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6308726"/>
            <a:ext cx="18288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5"/>
          <p:cNvSpPr>
            <a:spLocks noChangeArrowheads="1"/>
          </p:cNvSpPr>
          <p:nvPr/>
        </p:nvSpPr>
        <p:spPr bwMode="auto">
          <a:xfrm>
            <a:off x="334434" y="981075"/>
            <a:ext cx="11425767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</p:spTree>
    <p:extLst>
      <p:ext uri="{BB962C8B-B14F-4D97-AF65-F5344CB8AC3E}">
        <p14:creationId xmlns:p14="http://schemas.microsoft.com/office/powerpoint/2010/main" val="41792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emf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8.m4a"/><Relationship Id="rId7" Type="http://schemas.openxmlformats.org/officeDocument/2006/relationships/image" Target="../media/image1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8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2.m4a"/><Relationship Id="rId7" Type="http://schemas.openxmlformats.org/officeDocument/2006/relationships/image" Target="../media/image20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29.m4a"/><Relationship Id="rId7" Type="http://schemas.openxmlformats.org/officeDocument/2006/relationships/image" Target="../media/image5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9.m4a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3.m4a"/><Relationship Id="rId7" Type="http://schemas.openxmlformats.org/officeDocument/2006/relationships/image" Target="../media/image23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5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6" Type="http://schemas.openxmlformats.org/officeDocument/2006/relationships/image" Target="../media/image5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6" Type="http://schemas.openxmlformats.org/officeDocument/2006/relationships/image" Target="../media/image5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4a"/><Relationship Id="rId1" Type="http://schemas.microsoft.com/office/2007/relationships/media" Target="../media/media6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4a"/><Relationship Id="rId1" Type="http://schemas.microsoft.com/office/2007/relationships/media" Target="../media/media69.m4a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4a"/><Relationship Id="rId1" Type="http://schemas.microsoft.com/office/2007/relationships/media" Target="../media/media7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en-US" smtClean="0">
                <a:solidFill>
                  <a:schemeClr val="tx1"/>
                </a:solidFill>
              </a:rPr>
              <a:t>Chapter 4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The Processor</a:t>
            </a:r>
          </a:p>
        </p:txBody>
      </p:sp>
    </p:spTree>
    <p:extLst>
      <p:ext uri="{BB962C8B-B14F-4D97-AF65-F5344CB8AC3E}">
        <p14:creationId xmlns:p14="http://schemas.microsoft.com/office/powerpoint/2010/main" val="348374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Sequential Elements</a:t>
            </a:r>
            <a:endParaRPr lang="en-AU" altLang="en-US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03462"/>
          </a:xfrm>
        </p:spPr>
        <p:txBody>
          <a:bodyPr/>
          <a:lstStyle/>
          <a:p>
            <a:pPr eaLnBrk="1" hangingPunct="1"/>
            <a:r>
              <a:rPr lang="en-US" altLang="en-US" smtClean="0"/>
              <a:t>Register with write control</a:t>
            </a:r>
          </a:p>
          <a:p>
            <a:pPr lvl="1" eaLnBrk="1" hangingPunct="1"/>
            <a:r>
              <a:rPr lang="en-US" altLang="en-US" smtClean="0"/>
              <a:t>Only updates on clock edge when write control input is 1</a:t>
            </a:r>
          </a:p>
          <a:p>
            <a:pPr lvl="1" eaLnBrk="1" hangingPunct="1"/>
            <a:r>
              <a:rPr lang="en-US" altLang="en-US" smtClean="0"/>
              <a:t>Used when stored value is required later</a:t>
            </a:r>
            <a:endParaRPr lang="en-AU" altLang="en-US" smtClean="0"/>
          </a:p>
        </p:txBody>
      </p:sp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E28F32F-B0DA-437E-95E1-2D1CF0744BAD}" type="slidenum">
              <a:rPr lang="en-AU" altLang="en-US" sz="1400"/>
              <a:pPr/>
              <a:t>10</a:t>
            </a:fld>
            <a:endParaRPr lang="en-AU" altLang="en-US" sz="1400"/>
          </a:p>
        </p:txBody>
      </p:sp>
      <p:grpSp>
        <p:nvGrpSpPr>
          <p:cNvPr id="12293" name="Group 4"/>
          <p:cNvGrpSpPr>
            <a:grpSpLocks/>
          </p:cNvGrpSpPr>
          <p:nvPr/>
        </p:nvGrpSpPr>
        <p:grpSpPr bwMode="auto">
          <a:xfrm>
            <a:off x="2063750" y="4365626"/>
            <a:ext cx="2306638" cy="1223963"/>
            <a:chOff x="340" y="2750"/>
            <a:chExt cx="1453" cy="771"/>
          </a:xfrm>
        </p:grpSpPr>
        <p:sp>
          <p:nvSpPr>
            <p:cNvPr id="12330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31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2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3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4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12335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12336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12337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8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9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0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Write</a:t>
              </a:r>
              <a:endParaRPr lang="en-AU" altLang="en-US" sz="1800"/>
            </a:p>
          </p:txBody>
        </p:sp>
      </p:grpSp>
      <p:grpSp>
        <p:nvGrpSpPr>
          <p:cNvPr id="12294" name="Group 52"/>
          <p:cNvGrpSpPr>
            <a:grpSpLocks/>
          </p:cNvGrpSpPr>
          <p:nvPr/>
        </p:nvGrpSpPr>
        <p:grpSpPr bwMode="auto">
          <a:xfrm>
            <a:off x="4727575" y="3644900"/>
            <a:ext cx="4991100" cy="2376488"/>
            <a:chOff x="2004" y="2387"/>
            <a:chExt cx="3144" cy="1497"/>
          </a:xfrm>
        </p:grpSpPr>
        <p:sp>
          <p:nvSpPr>
            <p:cNvPr id="12295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0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1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Write</a:t>
              </a:r>
              <a:endParaRPr lang="en-AU" altLang="en-US"/>
            </a:p>
          </p:txBody>
        </p:sp>
        <p:sp>
          <p:nvSpPr>
            <p:cNvPr id="12303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D</a:t>
              </a:r>
              <a:endParaRPr lang="en-AU" altLang="en-US"/>
            </a:p>
          </p:txBody>
        </p:sp>
        <p:sp>
          <p:nvSpPr>
            <p:cNvPr id="12304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Q</a:t>
              </a:r>
              <a:endParaRPr lang="en-AU" altLang="en-US"/>
            </a:p>
          </p:txBody>
        </p:sp>
        <p:sp>
          <p:nvSpPr>
            <p:cNvPr id="12305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6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7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8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0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1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2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3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4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5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6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7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8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9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0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1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2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3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Clk</a:t>
              </a:r>
              <a:endParaRPr lang="en-AU" altLang="en-US"/>
            </a:p>
          </p:txBody>
        </p:sp>
        <p:sp>
          <p:nvSpPr>
            <p:cNvPr id="12324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5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6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7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8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9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2051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with Exceptions</a:t>
            </a:r>
            <a:endParaRPr lang="en-AU" altLang="en-US" smtClean="0"/>
          </a:p>
        </p:txBody>
      </p:sp>
      <p:sp>
        <p:nvSpPr>
          <p:cNvPr id="1034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414091A-2DC5-49EB-8724-39066DD4FF1F}" type="slidenum">
              <a:rPr lang="en-AU" altLang="en-US" sz="1400"/>
              <a:pPr/>
              <a:t>100</a:t>
            </a:fld>
            <a:endParaRPr lang="en-AU" altLang="en-US" sz="1400"/>
          </a:p>
        </p:txBody>
      </p:sp>
      <p:pic>
        <p:nvPicPr>
          <p:cNvPr id="103427" name="Picture 5" descr="f04-6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268413"/>
            <a:ext cx="8021638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8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Properties</a:t>
            </a:r>
            <a:endParaRPr lang="en-AU" altLang="en-US" smtClean="0"/>
          </a:p>
        </p:txBody>
      </p:sp>
      <p:sp>
        <p:nvSpPr>
          <p:cNvPr id="1044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Restartable exceptions</a:t>
            </a:r>
          </a:p>
          <a:p>
            <a:pPr lvl="1" eaLnBrk="1" hangingPunct="1"/>
            <a:r>
              <a:rPr lang="en-US" altLang="en-US" smtClean="0"/>
              <a:t>Pipeline can flush the instruction</a:t>
            </a:r>
          </a:p>
          <a:p>
            <a:pPr lvl="1" eaLnBrk="1" hangingPunct="1"/>
            <a:r>
              <a:rPr lang="en-US" altLang="en-US" smtClean="0"/>
              <a:t>Handler executes, then returns to the instruction</a:t>
            </a:r>
          </a:p>
          <a:p>
            <a:pPr lvl="2" eaLnBrk="1" hangingPunct="1"/>
            <a:r>
              <a:rPr lang="en-US" altLang="en-US" smtClean="0"/>
              <a:t>Refetched and executed from scratch</a:t>
            </a:r>
          </a:p>
          <a:p>
            <a:pPr eaLnBrk="1" hangingPunct="1"/>
            <a:r>
              <a:rPr lang="en-US" altLang="en-US" smtClean="0"/>
              <a:t>PC saved in EPC register</a:t>
            </a:r>
          </a:p>
          <a:p>
            <a:pPr lvl="1" eaLnBrk="1" hangingPunct="1"/>
            <a:r>
              <a:rPr lang="en-US" altLang="en-US" smtClean="0"/>
              <a:t>Identifies causing instruction</a:t>
            </a:r>
          </a:p>
          <a:p>
            <a:pPr lvl="1" eaLnBrk="1" hangingPunct="1"/>
            <a:r>
              <a:rPr lang="en-US" altLang="en-US" smtClean="0"/>
              <a:t>Actually PC + 4 is saved</a:t>
            </a:r>
          </a:p>
          <a:p>
            <a:pPr lvl="2" eaLnBrk="1" hangingPunct="1"/>
            <a:r>
              <a:rPr lang="en-US" altLang="en-US" smtClean="0"/>
              <a:t>Handler must adjust</a:t>
            </a:r>
            <a:endParaRPr lang="en-AU" altLang="en-US" smtClean="0"/>
          </a:p>
        </p:txBody>
      </p:sp>
      <p:sp>
        <p:nvSpPr>
          <p:cNvPr id="1044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3583133-B553-4A96-90B8-1D0DA8875BFD}" type="slidenum">
              <a:rPr lang="en-AU" altLang="en-US" sz="1400"/>
              <a:pPr/>
              <a:t>101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9517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547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Exception on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add</a:t>
            </a:r>
            <a:r>
              <a:rPr lang="en-US" altLang="en-US"/>
              <a:t> in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>
                <a:latin typeface="Lucida Console" panose="020B0609040504020204" pitchFamily="49" charset="0"/>
              </a:rPr>
              <a:t>	40	sub  $11, $2, $4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44	and  $12, $2, $5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48	or   $13, $2, $6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solidFill>
                  <a:schemeClr val="hlink"/>
                </a:solidFill>
                <a:latin typeface="Lucida Console" panose="020B0609040504020204" pitchFamily="49" charset="0"/>
              </a:rPr>
              <a:t>4C	add  $1,  $2, $1</a:t>
            </a:r>
            <a:r>
              <a:rPr lang="en-AU" altLang="en-US">
                <a:latin typeface="Lucida Console" panose="020B0609040504020204" pitchFamily="49" charset="0"/>
              </a:rPr>
              <a:t/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50	slt  $15, $6, $7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54	lw   $16, 50($7)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Handler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>
                <a:latin typeface="Lucida Console" panose="020B0609040504020204" pitchFamily="49" charset="0"/>
              </a:rPr>
              <a:t>	80000180	sw   $25, 1000($0)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80000184	sw   $26, 1004($0)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…</a:t>
            </a:r>
          </a:p>
        </p:txBody>
      </p:sp>
      <p:sp>
        <p:nvSpPr>
          <p:cNvPr id="1054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D852A4E-62A3-4D36-8359-6BDAE9EDF229}" type="slidenum">
              <a:rPr lang="en-AU" altLang="en-US" sz="1400"/>
              <a:pPr/>
              <a:t>102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8752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3FD325D-D4BB-4094-B9EB-6A2D30FE7D46}" type="slidenum">
              <a:rPr lang="en-AU" altLang="en-US" sz="1400"/>
              <a:pPr/>
              <a:t>103</a:t>
            </a:fld>
            <a:endParaRPr lang="en-AU" altLang="en-US" sz="1400"/>
          </a:p>
        </p:txBody>
      </p:sp>
      <p:pic>
        <p:nvPicPr>
          <p:cNvPr id="106499" name="Picture 7" descr="f04-67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341439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752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BCBC93-FCE0-4045-8E13-4CD7F88D0EC7}" type="slidenum">
              <a:rPr lang="en-AU" altLang="en-US" sz="1400"/>
              <a:pPr/>
              <a:t>104</a:t>
            </a:fld>
            <a:endParaRPr lang="en-AU" altLang="en-US" sz="1400"/>
          </a:p>
        </p:txBody>
      </p:sp>
      <p:pic>
        <p:nvPicPr>
          <p:cNvPr id="107523" name="Picture 7" descr="f04-67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341439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4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 Exceptions</a:t>
            </a:r>
            <a:endParaRPr lang="en-AU" altLang="en-US" smtClean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overlaps multiple instructions</a:t>
            </a:r>
          </a:p>
          <a:p>
            <a:pPr lvl="1" eaLnBrk="1" hangingPunct="1"/>
            <a:r>
              <a:rPr lang="en-US" altLang="en-US"/>
              <a:t>Could have multiple exceptions at once</a:t>
            </a:r>
          </a:p>
          <a:p>
            <a:pPr eaLnBrk="1" hangingPunct="1"/>
            <a:r>
              <a:rPr lang="en-US" altLang="en-US"/>
              <a:t>Simple approach: deal with exception from earliest instruction</a:t>
            </a:r>
          </a:p>
          <a:p>
            <a:pPr lvl="1" eaLnBrk="1" hangingPunct="1"/>
            <a:r>
              <a:rPr lang="en-US" altLang="en-US"/>
              <a:t>Flush subsequent instructions</a:t>
            </a:r>
          </a:p>
          <a:p>
            <a:pPr lvl="1" eaLnBrk="1" hangingPunct="1"/>
            <a:r>
              <a:rPr lang="en-US" altLang="en-US"/>
              <a:t>“Precise” exceptions</a:t>
            </a:r>
          </a:p>
          <a:p>
            <a:pPr eaLnBrk="1" hangingPunct="1"/>
            <a:r>
              <a:rPr lang="en-US" altLang="en-US"/>
              <a:t>In complex pipelines</a:t>
            </a:r>
          </a:p>
          <a:p>
            <a:pPr lvl="1" eaLnBrk="1" hangingPunct="1"/>
            <a:r>
              <a:rPr lang="en-US" altLang="en-US"/>
              <a:t>Multiple instructions issued per cycle</a:t>
            </a:r>
          </a:p>
          <a:p>
            <a:pPr lvl="1" eaLnBrk="1" hangingPunct="1"/>
            <a:r>
              <a:rPr lang="en-US" altLang="en-US"/>
              <a:t>Out-of-order completion</a:t>
            </a:r>
          </a:p>
          <a:p>
            <a:pPr lvl="1" eaLnBrk="1" hangingPunct="1"/>
            <a:r>
              <a:rPr lang="en-US" altLang="en-US"/>
              <a:t>Maintaining precise exceptions is difficult!</a:t>
            </a:r>
            <a:endParaRPr lang="en-AU" altLang="en-US"/>
          </a:p>
        </p:txBody>
      </p:sp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1735D38-D7AC-4ACB-AF1F-307A803871E1}" type="slidenum">
              <a:rPr lang="en-AU" altLang="en-US" sz="1400"/>
              <a:pPr/>
              <a:t>105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23463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Imprecise Exceptions</a:t>
            </a:r>
            <a:endParaRPr lang="en-AU" altLang="en-US" smtClean="0"/>
          </a:p>
        </p:txBody>
      </p:sp>
      <p:sp>
        <p:nvSpPr>
          <p:cNvPr id="1095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Just stop pipeline and save state</a:t>
            </a:r>
          </a:p>
          <a:p>
            <a:pPr lvl="1" eaLnBrk="1" hangingPunct="1"/>
            <a:r>
              <a:rPr lang="en-US" altLang="en-US"/>
              <a:t>Including exception cause(s)</a:t>
            </a:r>
          </a:p>
          <a:p>
            <a:pPr eaLnBrk="1" hangingPunct="1"/>
            <a:r>
              <a:rPr lang="en-US" altLang="en-US"/>
              <a:t>Let the handler work out</a:t>
            </a:r>
          </a:p>
          <a:p>
            <a:pPr lvl="1" eaLnBrk="1" hangingPunct="1"/>
            <a:r>
              <a:rPr lang="en-US" altLang="en-US"/>
              <a:t>Which instruction(s) had exceptions</a:t>
            </a:r>
          </a:p>
          <a:p>
            <a:pPr lvl="1" eaLnBrk="1" hangingPunct="1"/>
            <a:r>
              <a:rPr lang="en-US" altLang="en-US"/>
              <a:t>Which to complete or flush</a:t>
            </a:r>
          </a:p>
          <a:p>
            <a:pPr lvl="2" eaLnBrk="1" hangingPunct="1"/>
            <a:r>
              <a:rPr lang="en-US" altLang="en-US"/>
              <a:t>May require “manual” completion</a:t>
            </a:r>
          </a:p>
          <a:p>
            <a:pPr eaLnBrk="1" hangingPunct="1"/>
            <a:r>
              <a:rPr lang="en-US" altLang="en-US"/>
              <a:t>Simplifies hardware, but more complex handler software</a:t>
            </a:r>
          </a:p>
          <a:p>
            <a:pPr eaLnBrk="1" hangingPunct="1"/>
            <a:r>
              <a:rPr lang="en-US" altLang="en-US"/>
              <a:t>Not feasible for complex multiple-issue</a:t>
            </a:r>
            <a:br>
              <a:rPr lang="en-US" altLang="en-US"/>
            </a:br>
            <a:r>
              <a:rPr lang="en-US" altLang="en-US"/>
              <a:t>out-of-order pipelines</a:t>
            </a:r>
            <a:endParaRPr lang="en-AU" altLang="en-US"/>
          </a:p>
        </p:txBody>
      </p:sp>
      <p:sp>
        <p:nvSpPr>
          <p:cNvPr id="1095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324FEC9-8768-4A3F-B126-627E4AA01732}" type="slidenum">
              <a:rPr lang="en-AU" altLang="en-US" sz="1400"/>
              <a:pPr/>
              <a:t>106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0970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Instruction-Level Parallelism (ILP)</a:t>
            </a:r>
            <a:endParaRPr lang="en-AU" altLang="en-US" sz="3600"/>
          </a:p>
        </p:txBody>
      </p:sp>
      <p:sp>
        <p:nvSpPr>
          <p:cNvPr id="1105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Pipelining: executing multiple instructions in parallel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To increase ILP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Deeper pipeline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Less work per stage </a:t>
            </a:r>
            <a:r>
              <a:rPr lang="en-US" altLang="en-US">
                <a:sym typeface="Symbol" panose="05050102010706020507" pitchFamily="18" charset="2"/>
              </a:rPr>
              <a:t> shorter clock cycle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Multiple issue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Replicate pipeline stages  multiple pipelines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Start multiple instructions per clock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CPI &lt; 1, so use Instructions Per Cycle (IPC)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E.g., 4GHz 4-way multiple-issue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16 BIPS, peak CPI = 0.25, peak IPC = 4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But dependencies reduce this in practice</a:t>
            </a:r>
          </a:p>
        </p:txBody>
      </p:sp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9B35A94-90B3-4424-9358-F2435740B492}" type="slidenum">
              <a:rPr lang="en-AU" altLang="en-US" sz="1400"/>
              <a:pPr/>
              <a:t>107</a:t>
            </a:fld>
            <a:endParaRPr lang="en-AU" altLang="en-US" sz="1400"/>
          </a:p>
        </p:txBody>
      </p:sp>
      <p:sp>
        <p:nvSpPr>
          <p:cNvPr id="110597" name="Text Box 4"/>
          <p:cNvSpPr txBox="1">
            <a:spLocks noChangeArrowheads="1"/>
          </p:cNvSpPr>
          <p:nvPr/>
        </p:nvSpPr>
        <p:spPr bwMode="auto">
          <a:xfrm rot="5400000">
            <a:off x="7300119" y="3001169"/>
            <a:ext cx="6369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§4.10 </a:t>
            </a:r>
            <a:r>
              <a:rPr lang="en-AU" altLang="en-US" sz="1800">
                <a:solidFill>
                  <a:schemeClr val="folHlink"/>
                </a:solidFill>
              </a:rPr>
              <a:t>Parallelism and Advanced Instruction Level Parallelism</a:t>
            </a:r>
            <a:endParaRPr lang="en-US" altLang="en-US" sz="180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 Issue</a:t>
            </a:r>
            <a:endParaRPr lang="en-AU" altLang="en-US" smtClean="0"/>
          </a:p>
        </p:txBody>
      </p:sp>
      <p:sp>
        <p:nvSpPr>
          <p:cNvPr id="1116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Static multiple issue</a:t>
            </a:r>
          </a:p>
          <a:p>
            <a:pPr lvl="1" eaLnBrk="1" hangingPunct="1"/>
            <a:r>
              <a:rPr lang="en-US" altLang="en-US"/>
              <a:t>Compiler groups instructions to be issued together</a:t>
            </a:r>
          </a:p>
          <a:p>
            <a:pPr lvl="1" eaLnBrk="1" hangingPunct="1"/>
            <a:r>
              <a:rPr lang="en-US" altLang="en-US"/>
              <a:t>Packages them into “issue slots”</a:t>
            </a:r>
          </a:p>
          <a:p>
            <a:pPr lvl="1" eaLnBrk="1" hangingPunct="1"/>
            <a:r>
              <a:rPr lang="en-US" altLang="en-US"/>
              <a:t>Compiler detects and avoids hazards</a:t>
            </a:r>
          </a:p>
          <a:p>
            <a:pPr eaLnBrk="1" hangingPunct="1"/>
            <a:r>
              <a:rPr lang="en-US" altLang="en-US"/>
              <a:t>Dynamic multiple issue</a:t>
            </a:r>
          </a:p>
          <a:p>
            <a:pPr lvl="1" eaLnBrk="1" hangingPunct="1"/>
            <a:r>
              <a:rPr lang="en-US" altLang="en-US"/>
              <a:t>CPU examines instruction stream and chooses instructions to issue each cycle</a:t>
            </a:r>
          </a:p>
          <a:p>
            <a:pPr lvl="1" eaLnBrk="1" hangingPunct="1"/>
            <a:r>
              <a:rPr lang="en-US" altLang="en-US"/>
              <a:t>Compiler can help by reordering instructions</a:t>
            </a:r>
          </a:p>
          <a:p>
            <a:pPr lvl="1" eaLnBrk="1" hangingPunct="1"/>
            <a:r>
              <a:rPr lang="en-US" altLang="en-US"/>
              <a:t>CPU resolves hazards using advanced techniques at runtime</a:t>
            </a:r>
            <a:endParaRPr lang="en-AU" altLang="en-US"/>
          </a:p>
        </p:txBody>
      </p:sp>
      <p:sp>
        <p:nvSpPr>
          <p:cNvPr id="1116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8508C1E-7560-4EBB-ABF7-B05A8E2DAE96}" type="slidenum">
              <a:rPr lang="en-AU" altLang="en-US" sz="1400"/>
              <a:pPr/>
              <a:t>108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7052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</a:t>
            </a:r>
            <a:endParaRPr lang="en-AU" altLang="en-US" smtClean="0"/>
          </a:p>
        </p:txBody>
      </p:sp>
      <p:sp>
        <p:nvSpPr>
          <p:cNvPr id="11264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“Guess” what to do with an instruction</a:t>
            </a:r>
          </a:p>
          <a:p>
            <a:pPr lvl="1" eaLnBrk="1" hangingPunct="1"/>
            <a:r>
              <a:rPr lang="en-US" altLang="en-US"/>
              <a:t>Start operation as soon as possible</a:t>
            </a:r>
          </a:p>
          <a:p>
            <a:pPr lvl="1" eaLnBrk="1" hangingPunct="1"/>
            <a:r>
              <a:rPr lang="en-US" altLang="en-US"/>
              <a:t>Check whether guess was right</a:t>
            </a:r>
          </a:p>
          <a:p>
            <a:pPr lvl="2" eaLnBrk="1" hangingPunct="1"/>
            <a:r>
              <a:rPr lang="en-US" altLang="en-US"/>
              <a:t>If so, complete the operation</a:t>
            </a:r>
          </a:p>
          <a:p>
            <a:pPr lvl="2" eaLnBrk="1" hangingPunct="1"/>
            <a:r>
              <a:rPr lang="en-US" altLang="en-US"/>
              <a:t>If not, roll-back and do the right thing</a:t>
            </a:r>
          </a:p>
          <a:p>
            <a:pPr eaLnBrk="1" hangingPunct="1"/>
            <a:r>
              <a:rPr lang="en-US" altLang="en-US"/>
              <a:t>Common to static and dynamic multiple issue</a:t>
            </a:r>
          </a:p>
          <a:p>
            <a:pPr eaLnBrk="1" hangingPunct="1"/>
            <a:r>
              <a:rPr lang="en-US" altLang="en-US"/>
              <a:t>Examples</a:t>
            </a:r>
          </a:p>
          <a:p>
            <a:pPr lvl="1" eaLnBrk="1" hangingPunct="1"/>
            <a:r>
              <a:rPr lang="en-US" altLang="en-US"/>
              <a:t>Speculate on branch outcome</a:t>
            </a:r>
          </a:p>
          <a:p>
            <a:pPr lvl="2" eaLnBrk="1" hangingPunct="1"/>
            <a:r>
              <a:rPr lang="en-US" altLang="en-US"/>
              <a:t>Roll back if path taken is different</a:t>
            </a:r>
          </a:p>
          <a:p>
            <a:pPr lvl="1" eaLnBrk="1" hangingPunct="1"/>
            <a:r>
              <a:rPr lang="en-US" altLang="en-US"/>
              <a:t>Speculate on load</a:t>
            </a:r>
          </a:p>
          <a:p>
            <a:pPr lvl="2" eaLnBrk="1" hangingPunct="1"/>
            <a:r>
              <a:rPr lang="en-US" altLang="en-US"/>
              <a:t>Roll back if location is updated</a:t>
            </a:r>
            <a:endParaRPr lang="en-AU" altLang="en-US"/>
          </a:p>
        </p:txBody>
      </p:sp>
      <p:sp>
        <p:nvSpPr>
          <p:cNvPr id="1126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95A7219-75DF-40BC-826F-B5FE974BC4E1}" type="slidenum">
              <a:rPr lang="en-AU" altLang="en-US" sz="1400"/>
              <a:pPr/>
              <a:t>109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5969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Clocking Methodology</a:t>
            </a:r>
            <a:endParaRPr lang="en-AU" altLang="en-US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Combinational logic transforms data during clock cycles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Between clock 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Input from state elements, output to state element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Longest delay determines clock period</a:t>
            </a:r>
            <a:endParaRPr lang="en-AU" altLang="en-US" smtClean="0"/>
          </a:p>
        </p:txBody>
      </p:sp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11DA4B0-C953-4BEC-ACE9-1F4C0B7B8763}" type="slidenum">
              <a:rPr lang="en-AU" altLang="en-US" sz="1400"/>
              <a:pPr/>
              <a:t>11</a:t>
            </a:fld>
            <a:endParaRPr lang="en-AU" altLang="en-US" sz="1400"/>
          </a:p>
        </p:txBody>
      </p:sp>
      <p:pic>
        <p:nvPicPr>
          <p:cNvPr id="13317" name="Picture 6" descr="f04-04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4581526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7" descr="f04-03-P37449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04148" y="2465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2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Compiler/Hardware Speculation</a:t>
            </a:r>
            <a:endParaRPr lang="en-AU" altLang="en-US" sz="4000"/>
          </a:p>
        </p:txBody>
      </p:sp>
      <p:sp>
        <p:nvSpPr>
          <p:cNvPr id="1136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can reorder instructions</a:t>
            </a:r>
          </a:p>
          <a:p>
            <a:pPr lvl="1" eaLnBrk="1" hangingPunct="1"/>
            <a:r>
              <a:rPr lang="en-US" altLang="en-US" smtClean="0"/>
              <a:t>e.g., move load before branch</a:t>
            </a:r>
          </a:p>
          <a:p>
            <a:pPr lvl="1" eaLnBrk="1" hangingPunct="1"/>
            <a:r>
              <a:rPr lang="en-US" altLang="en-US" smtClean="0"/>
              <a:t>Can include “fix-up” instructions to recover from incorrect guess</a:t>
            </a:r>
          </a:p>
          <a:p>
            <a:pPr eaLnBrk="1" hangingPunct="1"/>
            <a:r>
              <a:rPr lang="en-US" altLang="en-US" smtClean="0"/>
              <a:t>Hardware can look ahead for instructions to execute</a:t>
            </a:r>
          </a:p>
          <a:p>
            <a:pPr lvl="1" eaLnBrk="1" hangingPunct="1"/>
            <a:r>
              <a:rPr lang="en-US" altLang="en-US" smtClean="0"/>
              <a:t>Buffer results until it determines they are actually needed</a:t>
            </a:r>
          </a:p>
          <a:p>
            <a:pPr lvl="1" eaLnBrk="1" hangingPunct="1"/>
            <a:r>
              <a:rPr lang="en-US" altLang="en-US" smtClean="0"/>
              <a:t>Flush buffers on incorrect speculation</a:t>
            </a:r>
            <a:endParaRPr lang="en-AU" altLang="en-US" smtClean="0"/>
          </a:p>
        </p:txBody>
      </p:sp>
      <p:sp>
        <p:nvSpPr>
          <p:cNvPr id="1136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052C414-F2FC-4A36-B4C6-FB8F2A3CA2A2}" type="slidenum">
              <a:rPr lang="en-AU" altLang="en-US" sz="1400"/>
              <a:pPr/>
              <a:t>110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9264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 and Exceptions</a:t>
            </a:r>
            <a:endParaRPr lang="en-AU" altLang="en-US" smtClean="0"/>
          </a:p>
        </p:txBody>
      </p:sp>
      <p:sp>
        <p:nvSpPr>
          <p:cNvPr id="1146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What if exception occurs on a speculatively executed instruction?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e.g., speculative load before null-pointer check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Static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Can add ISA support for deferring exceptions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Dynamic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Can buffer exceptions until instruction completion (which may not occur)</a:t>
            </a:r>
            <a:endParaRPr lang="en-AU" altLang="en-US" smtClean="0"/>
          </a:p>
        </p:txBody>
      </p:sp>
      <p:sp>
        <p:nvSpPr>
          <p:cNvPr id="1146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E2CBE5A-C3C6-4CFB-8E56-ECD7325F7B50}" type="slidenum">
              <a:rPr lang="en-AU" altLang="en-US" sz="1400"/>
              <a:pPr/>
              <a:t>111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08761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Static Multiple Issue</a:t>
            </a:r>
            <a:endParaRPr lang="en-AU" altLang="en-US" smtClean="0"/>
          </a:p>
        </p:txBody>
      </p:sp>
      <p:sp>
        <p:nvSpPr>
          <p:cNvPr id="1157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groups instructions into “issue packets”</a:t>
            </a:r>
          </a:p>
          <a:p>
            <a:pPr lvl="1" eaLnBrk="1" hangingPunct="1"/>
            <a:r>
              <a:rPr lang="en-US" altLang="en-US" smtClean="0"/>
              <a:t>Group of instructions that can be issued on a single cycle</a:t>
            </a:r>
          </a:p>
          <a:p>
            <a:pPr lvl="1" eaLnBrk="1" hangingPunct="1"/>
            <a:r>
              <a:rPr lang="en-US" altLang="en-US" smtClean="0"/>
              <a:t>Determined by pipeline resources required</a:t>
            </a:r>
          </a:p>
          <a:p>
            <a:pPr eaLnBrk="1" hangingPunct="1"/>
            <a:r>
              <a:rPr lang="en-US" altLang="en-US" smtClean="0"/>
              <a:t>Think of an issue packet as a very long instruction</a:t>
            </a:r>
          </a:p>
          <a:p>
            <a:pPr lvl="1" eaLnBrk="1" hangingPunct="1"/>
            <a:r>
              <a:rPr lang="en-US" altLang="en-US" smtClean="0"/>
              <a:t>Specifies multiple concurrent operations</a:t>
            </a:r>
          </a:p>
          <a:p>
            <a:pPr lvl="1" eaLnBrk="1" hangingPunct="1"/>
            <a:r>
              <a:rPr lang="en-US" altLang="en-US" smtClean="0">
                <a:sym typeface="Symbol" panose="05050102010706020507" pitchFamily="18" charset="2"/>
              </a:rPr>
              <a:t> Very Long Instruction Word (</a:t>
            </a:r>
            <a:r>
              <a:rPr lang="en-US" altLang="en-US" smtClean="0"/>
              <a:t>VLIW)</a:t>
            </a:r>
          </a:p>
        </p:txBody>
      </p:sp>
      <p:sp>
        <p:nvSpPr>
          <p:cNvPr id="1157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909A4EB-1787-4505-BDB4-1F3C3A57D450}" type="slidenum">
              <a:rPr lang="en-AU" altLang="en-US" sz="1400"/>
              <a:pPr/>
              <a:t>112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0819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Scheduling Static Multiple Issue</a:t>
            </a:r>
            <a:endParaRPr lang="en-AU" altLang="en-US" sz="4000"/>
          </a:p>
        </p:txBody>
      </p:sp>
      <p:sp>
        <p:nvSpPr>
          <p:cNvPr id="1167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must remove some/all hazards</a:t>
            </a:r>
          </a:p>
          <a:p>
            <a:pPr lvl="1" eaLnBrk="1" hangingPunct="1"/>
            <a:r>
              <a:rPr lang="en-US" altLang="en-US" smtClean="0"/>
              <a:t>Reorder instructions into issue packets</a:t>
            </a:r>
          </a:p>
          <a:p>
            <a:pPr lvl="1" eaLnBrk="1" hangingPunct="1"/>
            <a:r>
              <a:rPr lang="en-US" altLang="en-US" smtClean="0"/>
              <a:t>No dependencies with a packet</a:t>
            </a:r>
          </a:p>
          <a:p>
            <a:pPr lvl="1" eaLnBrk="1" hangingPunct="1"/>
            <a:r>
              <a:rPr lang="en-US" altLang="en-US" smtClean="0"/>
              <a:t>Possibly some dependencies between packets</a:t>
            </a:r>
          </a:p>
          <a:p>
            <a:pPr lvl="2" eaLnBrk="1" hangingPunct="1"/>
            <a:r>
              <a:rPr lang="en-US" altLang="en-US" smtClean="0"/>
              <a:t>Varies between ISAs; compiler must know!</a:t>
            </a:r>
          </a:p>
          <a:p>
            <a:pPr lvl="1" eaLnBrk="1" hangingPunct="1"/>
            <a:r>
              <a:rPr lang="en-US" altLang="en-US" smtClean="0"/>
              <a:t>Pad with nop if necessary</a:t>
            </a:r>
            <a:endParaRPr lang="en-AU" altLang="en-US" smtClean="0"/>
          </a:p>
          <a:p>
            <a:pPr eaLnBrk="1" hangingPunct="1"/>
            <a:endParaRPr lang="en-AU" altLang="en-US" smtClean="0"/>
          </a:p>
        </p:txBody>
      </p:sp>
      <p:sp>
        <p:nvSpPr>
          <p:cNvPr id="1167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A0DCDBA-D70D-4981-9FB1-966817EE9AE2}" type="slidenum">
              <a:rPr lang="en-AU" altLang="en-US" sz="1400"/>
              <a:pPr/>
              <a:t>113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083316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Static Dual Issue</a:t>
            </a:r>
            <a:endParaRPr lang="en-AU" altLang="en-US" smtClean="0"/>
          </a:p>
        </p:txBody>
      </p:sp>
      <p:sp>
        <p:nvSpPr>
          <p:cNvPr id="11776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/>
              <a:t>Two-issue packets</a:t>
            </a:r>
          </a:p>
          <a:p>
            <a:pPr lvl="1" eaLnBrk="1" hangingPunct="1"/>
            <a:r>
              <a:rPr lang="en-US" altLang="en-US"/>
              <a:t>One ALU/branch instruction</a:t>
            </a:r>
          </a:p>
          <a:p>
            <a:pPr lvl="1" eaLnBrk="1" hangingPunct="1"/>
            <a:r>
              <a:rPr lang="en-US" altLang="en-US"/>
              <a:t>One load/store instruction</a:t>
            </a:r>
          </a:p>
          <a:p>
            <a:pPr lvl="1" eaLnBrk="1" hangingPunct="1"/>
            <a:r>
              <a:rPr lang="en-US" altLang="en-US"/>
              <a:t>64-bit aligned</a:t>
            </a:r>
          </a:p>
          <a:p>
            <a:pPr lvl="2" eaLnBrk="1" hangingPunct="1"/>
            <a:r>
              <a:rPr lang="en-US" altLang="en-US"/>
              <a:t>ALU/branch, then load/store</a:t>
            </a:r>
          </a:p>
          <a:p>
            <a:pPr lvl="2" eaLnBrk="1" hangingPunct="1"/>
            <a:r>
              <a:rPr lang="en-US" altLang="en-US"/>
              <a:t>Pad an unused instruction with nop</a:t>
            </a:r>
            <a:endParaRPr lang="en-AU" altLang="en-US"/>
          </a:p>
        </p:txBody>
      </p:sp>
      <p:sp>
        <p:nvSpPr>
          <p:cNvPr id="1177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A825232-D90B-4E54-90DF-FD6C378F1068}" type="slidenum">
              <a:rPr lang="en-AU" altLang="en-US" sz="1400"/>
              <a:pPr/>
              <a:t>114</a:t>
            </a:fld>
            <a:endParaRPr lang="en-AU" altLang="en-US" sz="1400"/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/>
        </p:nvGraphicFramePr>
        <p:xfrm>
          <a:off x="2782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Address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 type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+ 4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+ 8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+ 12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+ 16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+ 20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431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Static Dual Issue</a:t>
            </a:r>
            <a:endParaRPr lang="en-AU" altLang="en-US" smtClean="0"/>
          </a:p>
        </p:txBody>
      </p:sp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7291A48-5C17-4454-9F84-032D35F08C3D}" type="slidenum">
              <a:rPr lang="en-AU" altLang="en-US" sz="1400"/>
              <a:pPr/>
              <a:t>115</a:t>
            </a:fld>
            <a:endParaRPr lang="en-AU" altLang="en-US" sz="1400"/>
          </a:p>
        </p:txBody>
      </p:sp>
      <p:pic>
        <p:nvPicPr>
          <p:cNvPr id="118787" name="Picture 5" descr="f04-6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341438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6205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Hazards in the Dual-Issue MIPS</a:t>
            </a:r>
            <a:endParaRPr lang="en-AU" altLang="en-US" sz="4000"/>
          </a:p>
        </p:txBody>
      </p:sp>
      <p:sp>
        <p:nvSpPr>
          <p:cNvPr id="1198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instructions executing in parallel</a:t>
            </a:r>
          </a:p>
          <a:p>
            <a:pPr eaLnBrk="1" hangingPunct="1"/>
            <a:r>
              <a:rPr lang="en-US" altLang="en-US"/>
              <a:t>EX data hazard</a:t>
            </a:r>
          </a:p>
          <a:p>
            <a:pPr lvl="1" eaLnBrk="1" hangingPunct="1"/>
            <a:r>
              <a:rPr lang="en-US" altLang="en-US"/>
              <a:t>Forwarding avoided stalls with single-issue</a:t>
            </a:r>
          </a:p>
          <a:p>
            <a:pPr lvl="1" eaLnBrk="1" hangingPunct="1"/>
            <a:r>
              <a:rPr lang="en-US" altLang="en-US"/>
              <a:t>Now can’t use ALU result in load/store in same packet</a:t>
            </a:r>
          </a:p>
          <a:p>
            <a:pPr lvl="2" eaLnBrk="1" hangingPunct="1"/>
            <a:r>
              <a:rPr lang="en-US" altLang="en-US">
                <a:latin typeface="Lucida Console" panose="020B0609040504020204" pitchFamily="49" charset="0"/>
              </a:rPr>
              <a:t>add 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US" altLang="en-US">
                <a:latin typeface="Lucida Console" panose="020B0609040504020204" pitchFamily="49" charset="0"/>
              </a:rPr>
              <a:t>, $s0, $s1</a:t>
            </a:r>
            <a:br>
              <a:rPr lang="en-US" altLang="en-US">
                <a:latin typeface="Lucida Console" panose="020B0609040504020204" pitchFamily="49" charset="0"/>
              </a:rPr>
            </a:br>
            <a:r>
              <a:rPr lang="en-US" altLang="en-US">
                <a:latin typeface="Lucida Console" panose="020B0609040504020204" pitchFamily="49" charset="0"/>
              </a:rPr>
              <a:t>load $s2, 0(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US" altLang="en-US">
                <a:latin typeface="Lucida Console" panose="020B0609040504020204" pitchFamily="49" charset="0"/>
              </a:rPr>
              <a:t>)</a:t>
            </a:r>
          </a:p>
          <a:p>
            <a:pPr lvl="2" eaLnBrk="1" hangingPunct="1"/>
            <a:r>
              <a:rPr lang="en-US" altLang="en-US"/>
              <a:t>Split into two packets, effectively a stall</a:t>
            </a:r>
          </a:p>
          <a:p>
            <a:pPr eaLnBrk="1" hangingPunct="1"/>
            <a:r>
              <a:rPr lang="en-US" altLang="en-US"/>
              <a:t>Load-use hazard</a:t>
            </a:r>
          </a:p>
          <a:p>
            <a:pPr lvl="1" eaLnBrk="1" hangingPunct="1"/>
            <a:r>
              <a:rPr lang="en-US" altLang="en-US"/>
              <a:t>Still one cycle use latency, but now two instructions</a:t>
            </a:r>
          </a:p>
          <a:p>
            <a:pPr eaLnBrk="1" hangingPunct="1"/>
            <a:r>
              <a:rPr lang="en-US" altLang="en-US"/>
              <a:t>More aggressive scheduling required</a:t>
            </a:r>
            <a:endParaRPr lang="en-AU" altLang="en-US"/>
          </a:p>
        </p:txBody>
      </p:sp>
      <p:sp>
        <p:nvSpPr>
          <p:cNvPr id="1198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300C138-2F69-42BB-8AC1-6163BEB868D2}" type="slidenum">
              <a:rPr lang="en-AU" altLang="en-US" sz="1400"/>
              <a:pPr/>
              <a:t>116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2516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Scheduling Example</a:t>
            </a:r>
            <a:endParaRPr lang="en-AU" altLang="en-US" smtClean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Schedule this for dual-issue MIPS</a:t>
            </a:r>
            <a:endParaRPr lang="en-AU" altLang="en-US" sz="2400">
              <a:latin typeface="Lucida Console" panose="020B0609040504020204" pitchFamily="49" charset="0"/>
            </a:endParaRPr>
          </a:p>
        </p:txBody>
      </p:sp>
      <p:sp>
        <p:nvSpPr>
          <p:cNvPr id="1208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2BAA71D-828A-4B14-A3F5-206D38A11B02}" type="slidenum">
              <a:rPr lang="en-AU" altLang="en-US" sz="1400"/>
              <a:pPr/>
              <a:t>117</a:t>
            </a:fld>
            <a:endParaRPr lang="en-AU" altLang="en-US" sz="1400"/>
          </a:p>
        </p:txBody>
      </p:sp>
      <p:sp>
        <p:nvSpPr>
          <p:cNvPr id="120837" name="Rectangle 4"/>
          <p:cNvSpPr>
            <a:spLocks noChangeArrowheads="1"/>
          </p:cNvSpPr>
          <p:nvPr/>
        </p:nvSpPr>
        <p:spPr bwMode="auto">
          <a:xfrm>
            <a:off x="2782888" y="1989139"/>
            <a:ext cx="73469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en-US" sz="2000">
                <a:latin typeface="Lucida Console" panose="020B0609040504020204" pitchFamily="49" charset="0"/>
              </a:rPr>
              <a:t>Loop: lw   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0($s1)      # $t0=array element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addu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$s2    # add scalar in $s2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sw  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0($s1)      # store result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addi 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$s1</a:t>
            </a:r>
            <a:r>
              <a:rPr lang="en-AU" altLang="en-US" sz="2000">
                <a:latin typeface="Lucida Console" panose="020B0609040504020204" pitchFamily="49" charset="0"/>
              </a:rPr>
              <a:t>, $s1,–4      # decrement pointer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bne  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$s1</a:t>
            </a:r>
            <a:r>
              <a:rPr lang="en-AU" altLang="en-US" sz="2000">
                <a:latin typeface="Lucida Console" panose="020B0609040504020204" pitchFamily="49" charset="0"/>
              </a:rPr>
              <a:t>, $zero, Loop # branch $s1!=0</a:t>
            </a: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2711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0($s1)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$s1,–4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bne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$zero,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870" name="Rectangle 37"/>
          <p:cNvSpPr>
            <a:spLocks noChangeArrowheads="1"/>
          </p:cNvSpPr>
          <p:nvPr/>
        </p:nvSpPr>
        <p:spPr bwMode="auto">
          <a:xfrm>
            <a:off x="2706688" y="5661025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IPC = 5/4 = 1.25 (c.f. peak IPC = 2)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6697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Loop Unrolling</a:t>
            </a:r>
            <a:endParaRPr lang="en-AU" altLang="en-US" smtClean="0"/>
          </a:p>
        </p:txBody>
      </p:sp>
      <p:sp>
        <p:nvSpPr>
          <p:cNvPr id="1218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Replicate loop body to expose more parallelism</a:t>
            </a:r>
          </a:p>
          <a:p>
            <a:pPr lvl="1" eaLnBrk="1" hangingPunct="1"/>
            <a:r>
              <a:rPr lang="en-US" altLang="en-US" smtClean="0"/>
              <a:t>Reduces loop-control overhead</a:t>
            </a:r>
          </a:p>
          <a:p>
            <a:pPr eaLnBrk="1" hangingPunct="1"/>
            <a:r>
              <a:rPr lang="en-US" altLang="en-US" smtClean="0"/>
              <a:t>Use different registers per replication</a:t>
            </a:r>
          </a:p>
          <a:p>
            <a:pPr lvl="1" eaLnBrk="1" hangingPunct="1"/>
            <a:r>
              <a:rPr lang="en-US" altLang="en-US" smtClean="0"/>
              <a:t>Called “register renaming”</a:t>
            </a:r>
            <a:endParaRPr lang="en-AU" altLang="en-US" smtClean="0"/>
          </a:p>
          <a:p>
            <a:pPr lvl="1" eaLnBrk="1" hangingPunct="1"/>
            <a:r>
              <a:rPr lang="en-US" altLang="en-US" smtClean="0"/>
              <a:t>Avoid loop-carried “anti-dependencies”</a:t>
            </a:r>
          </a:p>
          <a:p>
            <a:pPr lvl="2" eaLnBrk="1" hangingPunct="1"/>
            <a:r>
              <a:rPr lang="en-US" altLang="en-US" smtClean="0"/>
              <a:t>Store followed by a load of the same register</a:t>
            </a:r>
          </a:p>
          <a:p>
            <a:pPr lvl="2" eaLnBrk="1" hangingPunct="1"/>
            <a:r>
              <a:rPr lang="en-US" altLang="en-US" smtClean="0"/>
              <a:t>Aka “name dependence”</a:t>
            </a:r>
            <a:r>
              <a:rPr lang="en-US" altLang="en-US" smtClean="0">
                <a:cs typeface="Arial" panose="020B0604020202020204" pitchFamily="34" charset="0"/>
              </a:rPr>
              <a:t> </a:t>
            </a:r>
          </a:p>
          <a:p>
            <a:pPr lvl="3" eaLnBrk="1" hangingPunct="1"/>
            <a:r>
              <a:rPr lang="en-US" altLang="en-US" smtClean="0"/>
              <a:t>Reuse of a register name</a:t>
            </a:r>
          </a:p>
        </p:txBody>
      </p:sp>
      <p:sp>
        <p:nvSpPr>
          <p:cNvPr id="1218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7278EE9-797F-4AF4-820A-208538F9BE99}" type="slidenum">
              <a:rPr lang="en-AU" altLang="en-US" sz="1400"/>
              <a:pPr/>
              <a:t>118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9762902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Loop Unrolling Example</a:t>
            </a:r>
            <a:endParaRPr lang="en-AU" altLang="en-US" smtClean="0"/>
          </a:p>
        </p:txBody>
      </p:sp>
      <p:sp>
        <p:nvSpPr>
          <p:cNvPr id="12288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en-US"/>
              <a:t>IPC = 14/8 = 1.75</a:t>
            </a:r>
          </a:p>
          <a:p>
            <a:pPr lvl="1" eaLnBrk="1" hangingPunct="1"/>
            <a:r>
              <a:rPr lang="en-US" altLang="en-US"/>
              <a:t>Closer to 2, but at cost of registers and code size</a:t>
            </a:r>
            <a:endParaRPr lang="en-AU" altLang="en-US"/>
          </a:p>
        </p:txBody>
      </p:sp>
      <p:sp>
        <p:nvSpPr>
          <p:cNvPr id="1228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13AC1D9-DC40-4874-8E5C-0DA9415F9DCA}" type="slidenum">
              <a:rPr lang="en-AU" altLang="en-US" sz="1400"/>
              <a:pPr/>
              <a:t>119</a:t>
            </a:fld>
            <a:endParaRPr lang="en-AU" altLang="en-US" sz="1400"/>
          </a:p>
        </p:txBody>
      </p:sp>
      <p:graphicFrame>
        <p:nvGraphicFramePr>
          <p:cNvPr id="503867" name="Group 59"/>
          <p:cNvGraphicFramePr>
            <a:graphicFrameLocks noGrp="1"/>
          </p:cNvGraphicFramePr>
          <p:nvPr/>
        </p:nvGraphicFramePr>
        <p:xfrm>
          <a:off x="2711450" y="1557339"/>
          <a:ext cx="7272338" cy="3017835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$s1,–16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0($s1)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16($s1)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5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$t4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7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bne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$zero, Loop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8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8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Building a Datapath</a:t>
            </a:r>
            <a:endParaRPr lang="en-AU" altLang="en-US" smtClean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Datapath</a:t>
            </a:r>
          </a:p>
          <a:p>
            <a:pPr lvl="1" eaLnBrk="1" hangingPunct="1"/>
            <a:r>
              <a:rPr lang="en-US" altLang="en-US" smtClean="0"/>
              <a:t>Elements that process data and addresses</a:t>
            </a:r>
            <a:br>
              <a:rPr lang="en-US" altLang="en-US" smtClean="0"/>
            </a:br>
            <a:r>
              <a:rPr lang="en-US" altLang="en-US" smtClean="0"/>
              <a:t>in the CPU</a:t>
            </a:r>
          </a:p>
          <a:p>
            <a:pPr lvl="2" eaLnBrk="1" hangingPunct="1"/>
            <a:r>
              <a:rPr lang="en-US" altLang="en-US" smtClean="0"/>
              <a:t>Registers, ALUs, mux’s, memories, …</a:t>
            </a:r>
          </a:p>
          <a:p>
            <a:pPr eaLnBrk="1" hangingPunct="1"/>
            <a:r>
              <a:rPr lang="en-US" altLang="en-US" smtClean="0"/>
              <a:t>We will build a MIPS datapath incrementally</a:t>
            </a:r>
          </a:p>
          <a:p>
            <a:pPr lvl="1" eaLnBrk="1" hangingPunct="1"/>
            <a:r>
              <a:rPr lang="en-US" altLang="en-US" smtClean="0"/>
              <a:t>Refining the overview design</a:t>
            </a:r>
            <a:endParaRPr lang="en-AU" altLang="en-US" smtClean="0"/>
          </a:p>
        </p:txBody>
      </p:sp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F5AACE9-23B7-4A10-9E16-454ED63E8482}" type="slidenum">
              <a:rPr lang="en-AU" altLang="en-US" sz="1400"/>
              <a:pPr/>
              <a:t>12</a:t>
            </a:fld>
            <a:endParaRPr lang="en-AU" altLang="en-US" sz="1400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 rot="5400000">
            <a:off x="9141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§4.3 Building a Datapath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810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Multiple Issue</a:t>
            </a:r>
            <a:endParaRPr lang="en-AU" altLang="en-US" smtClean="0"/>
          </a:p>
        </p:txBody>
      </p:sp>
      <p:sp>
        <p:nvSpPr>
          <p:cNvPr id="1239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“Superscalar” processors</a:t>
            </a:r>
          </a:p>
          <a:p>
            <a:pPr eaLnBrk="1" hangingPunct="1"/>
            <a:r>
              <a:rPr lang="en-US" altLang="en-US" smtClean="0"/>
              <a:t>CPU decides whether to issue 0, 1, 2, … each cycle</a:t>
            </a:r>
          </a:p>
          <a:p>
            <a:pPr lvl="1" eaLnBrk="1" hangingPunct="1"/>
            <a:r>
              <a:rPr lang="en-US" altLang="en-US" smtClean="0"/>
              <a:t>Avoiding structural and data hazards</a:t>
            </a:r>
          </a:p>
          <a:p>
            <a:pPr eaLnBrk="1" hangingPunct="1"/>
            <a:r>
              <a:rPr lang="en-US" altLang="en-US" smtClean="0"/>
              <a:t>Avoids the need for compiler scheduling</a:t>
            </a:r>
          </a:p>
          <a:p>
            <a:pPr lvl="1" eaLnBrk="1" hangingPunct="1"/>
            <a:r>
              <a:rPr lang="en-US" altLang="en-US" smtClean="0"/>
              <a:t>Though it may still help</a:t>
            </a:r>
          </a:p>
          <a:p>
            <a:pPr lvl="1" eaLnBrk="1" hangingPunct="1"/>
            <a:r>
              <a:rPr lang="en-US" altLang="en-US" smtClean="0"/>
              <a:t>Code semantics ensured by the CPU</a:t>
            </a:r>
            <a:endParaRPr lang="en-AU" altLang="en-US" smtClean="0"/>
          </a:p>
        </p:txBody>
      </p:sp>
      <p:sp>
        <p:nvSpPr>
          <p:cNvPr id="1239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8323466-8E97-4E93-85E9-83AC700CE7BB}" type="slidenum">
              <a:rPr lang="en-AU" altLang="en-US" sz="1400"/>
              <a:pPr/>
              <a:t>120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3015340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Pipeline Scheduling</a:t>
            </a:r>
            <a:endParaRPr lang="en-AU" altLang="en-US" smtClean="0"/>
          </a:p>
        </p:txBody>
      </p:sp>
      <p:sp>
        <p:nvSpPr>
          <p:cNvPr id="1249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Allow the CPU to execute instructions out of order to avoid stalls</a:t>
            </a:r>
          </a:p>
          <a:p>
            <a:pPr lvl="1" eaLnBrk="1" hangingPunct="1"/>
            <a:r>
              <a:rPr lang="en-US" altLang="en-US" smtClean="0"/>
              <a:t>But commit result to registers in order</a:t>
            </a:r>
          </a:p>
          <a:p>
            <a:pPr eaLnBrk="1" hangingPunct="1"/>
            <a:r>
              <a:rPr lang="en-US" altLang="en-US" smtClean="0"/>
              <a:t>Example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	</a:t>
            </a:r>
            <a:r>
              <a:rPr lang="fr-FR" altLang="en-US" smtClean="0">
                <a:latin typeface="Lucida Console" panose="020B0609040504020204" pitchFamily="49" charset="0"/>
              </a:rPr>
              <a:t>lw    </a:t>
            </a:r>
            <a:r>
              <a:rPr lang="fr-FR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fr-FR" altLang="en-US" smtClean="0">
                <a:latin typeface="Lucida Console" panose="020B0609040504020204" pitchFamily="49" charset="0"/>
              </a:rPr>
              <a:t>, 20($s2)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addu  $t1, </a:t>
            </a:r>
            <a:r>
              <a:rPr lang="fr-FR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fr-FR" altLang="en-US" smtClean="0">
                <a:latin typeface="Lucida Console" panose="020B0609040504020204" pitchFamily="49" charset="0"/>
              </a:rPr>
              <a:t>, $t2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sub   $s4, $s4, $t3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slti  $t5, $s4, 20</a:t>
            </a:r>
          </a:p>
          <a:p>
            <a:pPr lvl="1" eaLnBrk="1" hangingPunct="1"/>
            <a:r>
              <a:rPr lang="en-US" altLang="en-US" smtClean="0"/>
              <a:t>Can start </a:t>
            </a:r>
            <a:r>
              <a:rPr lang="en-US" altLang="en-US" smtClean="0">
                <a:latin typeface="Lucida Console" panose="020B0609040504020204" pitchFamily="49" charset="0"/>
              </a:rPr>
              <a:t>sub</a:t>
            </a:r>
            <a:r>
              <a:rPr lang="en-US" altLang="en-US" smtClean="0"/>
              <a:t> while </a:t>
            </a:r>
            <a:r>
              <a:rPr lang="en-US" altLang="en-US" smtClean="0">
                <a:latin typeface="Lucida Console" panose="020B0609040504020204" pitchFamily="49" charset="0"/>
              </a:rPr>
              <a:t>addu</a:t>
            </a:r>
            <a:r>
              <a:rPr lang="en-US" altLang="en-US" smtClean="0"/>
              <a:t> is waiting for lw</a:t>
            </a:r>
          </a:p>
        </p:txBody>
      </p:sp>
      <p:sp>
        <p:nvSpPr>
          <p:cNvPr id="1249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41DAD54-AA82-47E6-80C0-4909EE8AB2E3}" type="slidenum">
              <a:rPr lang="en-AU" altLang="en-US" sz="1400"/>
              <a:pPr/>
              <a:t>121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250400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Dynamically Scheduled CPU</a:t>
            </a:r>
            <a:endParaRPr lang="en-AU" altLang="en-US" smtClean="0"/>
          </a:p>
        </p:txBody>
      </p:sp>
      <p:sp>
        <p:nvSpPr>
          <p:cNvPr id="1259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729D4D-25F6-4C14-A293-943DA9780B5A}" type="slidenum">
              <a:rPr lang="en-AU" altLang="en-US" sz="1400"/>
              <a:pPr/>
              <a:t>122</a:t>
            </a:fld>
            <a:endParaRPr lang="en-AU" altLang="en-US" sz="1400"/>
          </a:p>
        </p:txBody>
      </p:sp>
      <p:sp>
        <p:nvSpPr>
          <p:cNvPr id="125955" name="Freeform 9"/>
          <p:cNvSpPr>
            <a:spLocks/>
          </p:cNvSpPr>
          <p:nvPr/>
        </p:nvSpPr>
        <p:spPr bwMode="auto">
          <a:xfrm>
            <a:off x="6819901" y="3194051"/>
            <a:ext cx="1065213" cy="1362075"/>
          </a:xfrm>
          <a:custGeom>
            <a:avLst/>
            <a:gdLst>
              <a:gd name="T0" fmla="*/ 0 w 671"/>
              <a:gd name="T1" fmla="*/ 2147483647 h 858"/>
              <a:gd name="T2" fmla="*/ 1436489737 w 671"/>
              <a:gd name="T3" fmla="*/ 1859875313 h 858"/>
              <a:gd name="T4" fmla="*/ 1527215404 w 671"/>
              <a:gd name="T5" fmla="*/ 468749063 h 858"/>
              <a:gd name="T6" fmla="*/ 740926285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6" name="Freeform 13"/>
          <p:cNvSpPr>
            <a:spLocks/>
          </p:cNvSpPr>
          <p:nvPr/>
        </p:nvSpPr>
        <p:spPr bwMode="auto">
          <a:xfrm>
            <a:off x="5781675" y="3041650"/>
            <a:ext cx="2459038" cy="2152650"/>
          </a:xfrm>
          <a:custGeom>
            <a:avLst/>
            <a:gdLst>
              <a:gd name="T0" fmla="*/ 0 w 1549"/>
              <a:gd name="T1" fmla="*/ 2147483647 h 1356"/>
              <a:gd name="T2" fmla="*/ 2147483647 w 1549"/>
              <a:gd name="T3" fmla="*/ 2147483647 h 1356"/>
              <a:gd name="T4" fmla="*/ 2147483647 w 1549"/>
              <a:gd name="T5" fmla="*/ 544353750 h 1356"/>
              <a:gd name="T6" fmla="*/ 2147483647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7" name="Rectangle 14"/>
          <p:cNvSpPr>
            <a:spLocks noChangeArrowheads="1"/>
          </p:cNvSpPr>
          <p:nvPr/>
        </p:nvSpPr>
        <p:spPr bwMode="auto">
          <a:xfrm>
            <a:off x="7104064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25959" name="Picture 4" descr="f04-7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60" name="AutoShape 11"/>
          <p:cNvSpPr>
            <a:spLocks/>
          </p:cNvSpPr>
          <p:nvPr/>
        </p:nvSpPr>
        <p:spPr bwMode="auto">
          <a:xfrm>
            <a:off x="8759825" y="4292601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Results also sent to any waiting reservation stations</a:t>
            </a:r>
          </a:p>
        </p:txBody>
      </p:sp>
      <p:sp>
        <p:nvSpPr>
          <p:cNvPr id="125961" name="AutoShape 12"/>
          <p:cNvSpPr>
            <a:spLocks/>
          </p:cNvSpPr>
          <p:nvPr/>
        </p:nvSpPr>
        <p:spPr bwMode="auto">
          <a:xfrm>
            <a:off x="1847851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Reorders buffer for register writes</a:t>
            </a:r>
          </a:p>
        </p:txBody>
      </p:sp>
      <p:sp>
        <p:nvSpPr>
          <p:cNvPr id="125962" name="AutoShape 15"/>
          <p:cNvSpPr>
            <a:spLocks/>
          </p:cNvSpPr>
          <p:nvPr/>
        </p:nvSpPr>
        <p:spPr bwMode="auto">
          <a:xfrm>
            <a:off x="6527801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Can supply operands for issued instructions</a:t>
            </a:r>
          </a:p>
        </p:txBody>
      </p:sp>
      <p:sp>
        <p:nvSpPr>
          <p:cNvPr id="125963" name="AutoShape 16"/>
          <p:cNvSpPr>
            <a:spLocks/>
          </p:cNvSpPr>
          <p:nvPr/>
        </p:nvSpPr>
        <p:spPr bwMode="auto">
          <a:xfrm>
            <a:off x="8759825" y="1268414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Preserves dependencies</a:t>
            </a:r>
          </a:p>
        </p:txBody>
      </p:sp>
      <p:sp>
        <p:nvSpPr>
          <p:cNvPr id="125964" name="AutoShape 17"/>
          <p:cNvSpPr>
            <a:spLocks/>
          </p:cNvSpPr>
          <p:nvPr/>
        </p:nvSpPr>
        <p:spPr bwMode="auto">
          <a:xfrm>
            <a:off x="8759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Hold pending operands</a:t>
            </a:r>
          </a:p>
        </p:txBody>
      </p:sp>
    </p:spTree>
    <p:extLst>
      <p:ext uri="{BB962C8B-B14F-4D97-AF65-F5344CB8AC3E}">
        <p14:creationId xmlns:p14="http://schemas.microsoft.com/office/powerpoint/2010/main" val="35175412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Register Renaming</a:t>
            </a:r>
            <a:endParaRPr lang="en-AU" altLang="en-US" smtClean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Reservation stations and reorder buffer effectively provide register renaming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On instruction issue to reservation station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If operand is available in register file or reorder buffer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Copied to reservation station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No longer required in the register; can be overwritten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If operand is not yet available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It will be provided to the reservation station by a function unit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Register update may not be required</a:t>
            </a:r>
            <a:endParaRPr lang="en-AU" altLang="en-US" smtClean="0"/>
          </a:p>
        </p:txBody>
      </p:sp>
      <p:sp>
        <p:nvSpPr>
          <p:cNvPr id="1269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6418D7A-860B-43D1-A7E9-12E1E5F05197}" type="slidenum">
              <a:rPr lang="en-AU" altLang="en-US" sz="1400"/>
              <a:pPr/>
              <a:t>123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6401065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</a:t>
            </a:r>
            <a:endParaRPr lang="en-AU" altLang="en-US" smtClean="0"/>
          </a:p>
        </p:txBody>
      </p:sp>
      <p:sp>
        <p:nvSpPr>
          <p:cNvPr id="128004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Predict branch and continue issuing</a:t>
            </a:r>
          </a:p>
          <a:p>
            <a:pPr lvl="1" eaLnBrk="1" hangingPunct="1"/>
            <a:r>
              <a:rPr lang="en-US" altLang="en-US" smtClean="0"/>
              <a:t>Don’t commit until branch outcome determined</a:t>
            </a:r>
          </a:p>
          <a:p>
            <a:pPr eaLnBrk="1" hangingPunct="1"/>
            <a:r>
              <a:rPr lang="en-US" altLang="en-US" smtClean="0"/>
              <a:t>Load speculation</a:t>
            </a:r>
          </a:p>
          <a:p>
            <a:pPr lvl="1" eaLnBrk="1" hangingPunct="1"/>
            <a:r>
              <a:rPr lang="en-US" altLang="en-US" smtClean="0"/>
              <a:t>Avoid load and cache miss delay</a:t>
            </a:r>
          </a:p>
          <a:p>
            <a:pPr lvl="2" eaLnBrk="1" hangingPunct="1"/>
            <a:r>
              <a:rPr lang="en-US" altLang="en-US" smtClean="0"/>
              <a:t>Predict the effective address</a:t>
            </a:r>
          </a:p>
          <a:p>
            <a:pPr lvl="2" eaLnBrk="1" hangingPunct="1"/>
            <a:r>
              <a:rPr lang="en-US" altLang="en-US" smtClean="0"/>
              <a:t>Predict loaded value</a:t>
            </a:r>
          </a:p>
          <a:p>
            <a:pPr lvl="2" eaLnBrk="1" hangingPunct="1"/>
            <a:r>
              <a:rPr lang="en-US" altLang="en-US" smtClean="0"/>
              <a:t>Load before completing outstanding stores</a:t>
            </a:r>
          </a:p>
          <a:p>
            <a:pPr lvl="2" eaLnBrk="1" hangingPunct="1"/>
            <a:r>
              <a:rPr lang="en-US" altLang="en-US" smtClean="0"/>
              <a:t>Bypass stored values to load unit</a:t>
            </a:r>
          </a:p>
          <a:p>
            <a:pPr lvl="1" eaLnBrk="1" hangingPunct="1"/>
            <a:r>
              <a:rPr lang="en-US" altLang="en-US" smtClean="0"/>
              <a:t>Don’t commit load until speculation cleared</a:t>
            </a:r>
            <a:endParaRPr lang="en-AU" altLang="en-US" smtClean="0"/>
          </a:p>
        </p:txBody>
      </p:sp>
      <p:sp>
        <p:nvSpPr>
          <p:cNvPr id="1280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945DA5D-6C66-4B38-B909-1D5B3E81FDB3}" type="slidenum">
              <a:rPr lang="en-AU" altLang="en-US" sz="1400"/>
              <a:pPr/>
              <a:t>124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0800231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Do Dynamic Scheduling?</a:t>
            </a:r>
            <a:endParaRPr lang="en-AU" altLang="en-US" smtClean="0"/>
          </a:p>
        </p:txBody>
      </p:sp>
      <p:sp>
        <p:nvSpPr>
          <p:cNvPr id="129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not just let the compiler schedule code?</a:t>
            </a:r>
          </a:p>
          <a:p>
            <a:pPr eaLnBrk="1" hangingPunct="1"/>
            <a:r>
              <a:rPr lang="en-US" altLang="en-US" smtClean="0"/>
              <a:t>Not all stalls are predicable</a:t>
            </a:r>
          </a:p>
          <a:p>
            <a:pPr lvl="1" eaLnBrk="1" hangingPunct="1"/>
            <a:r>
              <a:rPr lang="en-US" altLang="en-US" smtClean="0"/>
              <a:t>e.g., cache misses</a:t>
            </a:r>
          </a:p>
          <a:p>
            <a:pPr eaLnBrk="1" hangingPunct="1"/>
            <a:r>
              <a:rPr lang="en-US" altLang="en-US" smtClean="0"/>
              <a:t>Can’t always schedule around branches</a:t>
            </a:r>
          </a:p>
          <a:p>
            <a:pPr lvl="1" eaLnBrk="1" hangingPunct="1"/>
            <a:r>
              <a:rPr lang="en-US" altLang="en-US" smtClean="0"/>
              <a:t>Branch outcome is dynamically determined</a:t>
            </a:r>
          </a:p>
          <a:p>
            <a:pPr eaLnBrk="1" hangingPunct="1"/>
            <a:r>
              <a:rPr lang="en-US" altLang="en-US" smtClean="0"/>
              <a:t>Different implementations of an ISA have different latencies and hazards</a:t>
            </a:r>
          </a:p>
        </p:txBody>
      </p:sp>
      <p:sp>
        <p:nvSpPr>
          <p:cNvPr id="1290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7AA7EEB-817A-4B29-95D7-592208960549}" type="slidenum">
              <a:rPr lang="en-AU" altLang="en-US" sz="1400"/>
              <a:pPr/>
              <a:t>125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8233143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Does Multiple Issue Work?</a:t>
            </a:r>
            <a:endParaRPr lang="en-AU" altLang="en-US" smtClean="0"/>
          </a:p>
        </p:txBody>
      </p:sp>
      <p:sp>
        <p:nvSpPr>
          <p:cNvPr id="130052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/>
              <a:t>Yes, but not as much as we’d like</a:t>
            </a:r>
          </a:p>
          <a:p>
            <a:pPr eaLnBrk="1" hangingPunct="1"/>
            <a:r>
              <a:rPr lang="en-US" altLang="en-US"/>
              <a:t>Programs have real dependencies that limit ILP</a:t>
            </a:r>
          </a:p>
          <a:p>
            <a:pPr eaLnBrk="1" hangingPunct="1"/>
            <a:r>
              <a:rPr lang="en-US" altLang="en-US"/>
              <a:t>Some dependencies are hard to eliminate</a:t>
            </a:r>
          </a:p>
          <a:p>
            <a:pPr lvl="1" eaLnBrk="1" hangingPunct="1"/>
            <a:r>
              <a:rPr lang="en-US" altLang="en-US"/>
              <a:t>e.g., pointer aliasing</a:t>
            </a:r>
          </a:p>
          <a:p>
            <a:pPr eaLnBrk="1" hangingPunct="1"/>
            <a:r>
              <a:rPr lang="en-US" altLang="en-US"/>
              <a:t>Some parallelism is hard to expose</a:t>
            </a:r>
          </a:p>
          <a:p>
            <a:pPr lvl="1" eaLnBrk="1" hangingPunct="1"/>
            <a:r>
              <a:rPr lang="en-US" altLang="en-US"/>
              <a:t>Limited window size during instruction issue</a:t>
            </a:r>
          </a:p>
          <a:p>
            <a:pPr eaLnBrk="1" hangingPunct="1"/>
            <a:r>
              <a:rPr lang="en-US" altLang="en-US"/>
              <a:t>Memory delays and limited bandwidth</a:t>
            </a:r>
          </a:p>
          <a:p>
            <a:pPr lvl="1" eaLnBrk="1" hangingPunct="1"/>
            <a:r>
              <a:rPr lang="en-US" altLang="en-US"/>
              <a:t>Hard to keep pipelines full</a:t>
            </a:r>
          </a:p>
          <a:p>
            <a:pPr eaLnBrk="1" hangingPunct="1"/>
            <a:r>
              <a:rPr lang="en-AU" altLang="en-US"/>
              <a:t>Speculation can help if done well</a:t>
            </a:r>
          </a:p>
        </p:txBody>
      </p:sp>
      <p:sp>
        <p:nvSpPr>
          <p:cNvPr id="1300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8907E41-7163-405B-A335-DFF155DC5636}" type="slidenum">
              <a:rPr lang="en-AU" altLang="en-US" sz="1400"/>
              <a:pPr/>
              <a:t>126</a:t>
            </a:fld>
            <a:endParaRPr lang="en-AU" altLang="en-US" sz="1400"/>
          </a:p>
        </p:txBody>
      </p:sp>
      <p:sp>
        <p:nvSpPr>
          <p:cNvPr id="130053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42389825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Power Efficiency</a:t>
            </a:r>
          </a:p>
        </p:txBody>
      </p:sp>
      <p:sp>
        <p:nvSpPr>
          <p:cNvPr id="13107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en-US" smtClean="0"/>
              <a:t>Complexity of dynamic scheduling and speculations requires power</a:t>
            </a:r>
          </a:p>
          <a:p>
            <a:pPr eaLnBrk="1" hangingPunct="1"/>
            <a:r>
              <a:rPr lang="en-AU" altLang="en-US" smtClean="0"/>
              <a:t>Multiple simpler cores may be better</a:t>
            </a:r>
          </a:p>
        </p:txBody>
      </p:sp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099E0A0-1E5A-46FC-947E-4AA9D4724B14}" type="slidenum">
              <a:rPr lang="en-AU" altLang="en-US" sz="1400"/>
              <a:pPr/>
              <a:t>127</a:t>
            </a:fld>
            <a:endParaRPr lang="en-AU" altLang="en-US" sz="1400"/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/>
        </p:nvGraphicFramePr>
        <p:xfrm>
          <a:off x="2208213" y="2924176"/>
          <a:ext cx="8208962" cy="3109927"/>
        </p:xfrm>
        <a:graphic>
          <a:graphicData uri="http://schemas.openxmlformats.org/drawingml/2006/table">
            <a:tbl>
              <a:tblPr/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99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Microprocessor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Clock Rate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Issue width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Out-of-order/ Speculation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1286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en-US" sz="3600"/>
              <a:t>The Opteron X4 Microarchitecture</a:t>
            </a:r>
            <a:endParaRPr lang="en-AU" altLang="en-US" sz="3600"/>
          </a:p>
        </p:txBody>
      </p:sp>
      <p:sp>
        <p:nvSpPr>
          <p:cNvPr id="1320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D43EC7E-3CBC-444E-868F-BE0E12FEE355}" type="slidenum">
              <a:rPr lang="en-AU" altLang="en-US" sz="1400"/>
              <a:pPr/>
              <a:t>128</a:t>
            </a:fld>
            <a:endParaRPr lang="en-AU" altLang="en-US" sz="1400"/>
          </a:p>
        </p:txBody>
      </p:sp>
      <p:sp>
        <p:nvSpPr>
          <p:cNvPr id="132100" name="Text Box 3"/>
          <p:cNvSpPr txBox="1">
            <a:spLocks noChangeArrowheads="1"/>
          </p:cNvSpPr>
          <p:nvPr/>
        </p:nvSpPr>
        <p:spPr bwMode="auto">
          <a:xfrm rot="5400000">
            <a:off x="7350919" y="2950369"/>
            <a:ext cx="6267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§4.11 Real Stuff: The AMD Opteron X4 (Barcelona) Pipeline</a:t>
            </a:r>
          </a:p>
        </p:txBody>
      </p:sp>
      <p:pic>
        <p:nvPicPr>
          <p:cNvPr id="132101" name="Picture 5" descr="f04-7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1196976"/>
            <a:ext cx="510222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2" name="AutoShape 6"/>
          <p:cNvSpPr>
            <a:spLocks/>
          </p:cNvSpPr>
          <p:nvPr/>
        </p:nvSpPr>
        <p:spPr bwMode="auto">
          <a:xfrm>
            <a:off x="8543925" y="1700213"/>
            <a:ext cx="1295400" cy="609600"/>
          </a:xfrm>
          <a:prstGeom prst="borderCallout1">
            <a:avLst>
              <a:gd name="adj1" fmla="val 18750"/>
              <a:gd name="adj2" fmla="val -5884"/>
              <a:gd name="adj3" fmla="val 136199"/>
              <a:gd name="adj4" fmla="val -4142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/>
              <a:t>72 physical registers</a:t>
            </a:r>
          </a:p>
        </p:txBody>
      </p:sp>
    </p:spTree>
    <p:extLst>
      <p:ext uri="{BB962C8B-B14F-4D97-AF65-F5344CB8AC3E}">
        <p14:creationId xmlns:p14="http://schemas.microsoft.com/office/powerpoint/2010/main" val="21139550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Opteron X4 Pipeline Flow</a:t>
            </a:r>
            <a:endParaRPr lang="en-AU" altLang="en-US" smtClean="0"/>
          </a:p>
        </p:txBody>
      </p:sp>
      <p:sp>
        <p:nvSpPr>
          <p:cNvPr id="133124" name="Rectangle 7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en-US"/>
              <a:t>For integer operations</a:t>
            </a:r>
          </a:p>
        </p:txBody>
      </p:sp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3B21464-49CC-4CB9-B769-A7BB425A9F3C}" type="slidenum">
              <a:rPr lang="en-AU" altLang="en-US" sz="1400"/>
              <a:pPr/>
              <a:t>129</a:t>
            </a:fld>
            <a:endParaRPr lang="en-AU" altLang="en-US" sz="1400"/>
          </a:p>
        </p:txBody>
      </p:sp>
      <p:pic>
        <p:nvPicPr>
          <p:cNvPr id="133125" name="Picture 5" descr="f04-7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916113"/>
            <a:ext cx="8280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Rectangle 8"/>
          <p:cNvSpPr>
            <a:spLocks noChangeArrowheads="1"/>
          </p:cNvSpPr>
          <p:nvPr/>
        </p:nvSpPr>
        <p:spPr bwMode="auto">
          <a:xfrm>
            <a:off x="2208214" y="3429000"/>
            <a:ext cx="82708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FP is 5 stages longer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Up to 106 RISC-ops in progress</a:t>
            </a:r>
          </a:p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Bottlenecks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Complex instructions with long dependencies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Branch mispredictions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Memory access delays</a:t>
            </a:r>
          </a:p>
        </p:txBody>
      </p:sp>
    </p:spTree>
    <p:extLst>
      <p:ext uri="{BB962C8B-B14F-4D97-AF65-F5344CB8AC3E}">
        <p14:creationId xmlns:p14="http://schemas.microsoft.com/office/powerpoint/2010/main" val="92504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Instruction Fetch</a:t>
            </a:r>
            <a:endParaRPr lang="en-AU" altLang="en-US" smtClean="0"/>
          </a:p>
        </p:txBody>
      </p:sp>
      <p:sp>
        <p:nvSpPr>
          <p:cNvPr id="1536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F92D39F-7AF7-4AB0-9A67-E891C8B75690}" type="slidenum">
              <a:rPr lang="en-AU" altLang="en-US" sz="1400"/>
              <a:pPr/>
              <a:t>13</a:t>
            </a:fld>
            <a:endParaRPr lang="en-AU" altLang="en-US" sz="1400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35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32-bit register</a:t>
            </a:r>
            <a:endParaRPr lang="en-AU" alt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8832851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Increment by 4 for next instruction</a:t>
            </a:r>
            <a:endParaRPr lang="en-AU" altLang="en-US"/>
          </a:p>
        </p:txBody>
      </p:sp>
      <p:pic>
        <p:nvPicPr>
          <p:cNvPr id="15366" name="Picture 6" descr="f04-06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628776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4977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Fallacies</a:t>
            </a:r>
            <a:endParaRPr lang="en-AU" altLang="en-US" sz="4000"/>
          </a:p>
        </p:txBody>
      </p:sp>
      <p:sp>
        <p:nvSpPr>
          <p:cNvPr id="134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is easy (!)</a:t>
            </a:r>
          </a:p>
          <a:p>
            <a:pPr lvl="1" eaLnBrk="1" hangingPunct="1"/>
            <a:r>
              <a:rPr lang="en-US" altLang="en-US"/>
              <a:t>The basic idea is easy</a:t>
            </a:r>
          </a:p>
          <a:p>
            <a:pPr lvl="1" eaLnBrk="1" hangingPunct="1"/>
            <a:r>
              <a:rPr lang="en-US" altLang="en-US"/>
              <a:t>The devil is in the details</a:t>
            </a:r>
          </a:p>
          <a:p>
            <a:pPr lvl="2" eaLnBrk="1" hangingPunct="1"/>
            <a:r>
              <a:rPr lang="en-US" altLang="en-US"/>
              <a:t>e.g., detecting data hazards</a:t>
            </a:r>
          </a:p>
          <a:p>
            <a:pPr eaLnBrk="1" hangingPunct="1"/>
            <a:r>
              <a:rPr lang="en-US" altLang="en-US"/>
              <a:t>Pipelining is independent of technology</a:t>
            </a:r>
          </a:p>
          <a:p>
            <a:pPr lvl="1" eaLnBrk="1" hangingPunct="1"/>
            <a:r>
              <a:rPr lang="en-US" altLang="en-US"/>
              <a:t>So why haven’t we always done pipelining?</a:t>
            </a:r>
          </a:p>
          <a:p>
            <a:pPr lvl="1" eaLnBrk="1" hangingPunct="1"/>
            <a:r>
              <a:rPr lang="en-US" altLang="en-US"/>
              <a:t>More transistors make more advanced techniques feasible</a:t>
            </a:r>
          </a:p>
          <a:p>
            <a:pPr lvl="1" eaLnBrk="1" hangingPunct="1"/>
            <a:r>
              <a:rPr lang="en-US" altLang="en-US"/>
              <a:t>Pipeline-related ISA design needs to take account of technology trends</a:t>
            </a:r>
          </a:p>
          <a:p>
            <a:pPr lvl="2" eaLnBrk="1" hangingPunct="1"/>
            <a:r>
              <a:rPr lang="en-US" altLang="en-US"/>
              <a:t>e.g., predicated instructions</a:t>
            </a:r>
            <a:endParaRPr lang="en-AU" altLang="en-US"/>
          </a:p>
        </p:txBody>
      </p:sp>
      <p:sp>
        <p:nvSpPr>
          <p:cNvPr id="1341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87A970F-F029-41B0-A8A1-042E4F9AB1CB}" type="slidenum">
              <a:rPr lang="en-AU" altLang="en-US" sz="1400"/>
              <a:pPr/>
              <a:t>130</a:t>
            </a:fld>
            <a:endParaRPr lang="en-AU" altLang="en-US" sz="1400"/>
          </a:p>
        </p:txBody>
      </p:sp>
      <p:sp>
        <p:nvSpPr>
          <p:cNvPr id="134149" name="Text Box 4"/>
          <p:cNvSpPr txBox="1">
            <a:spLocks noChangeArrowheads="1"/>
          </p:cNvSpPr>
          <p:nvPr/>
        </p:nvSpPr>
        <p:spPr bwMode="auto">
          <a:xfrm rot="5400000">
            <a:off x="9033669" y="1267619"/>
            <a:ext cx="2901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§4.13 Fallacies and Pitfalls</a:t>
            </a:r>
          </a:p>
        </p:txBody>
      </p:sp>
    </p:spTree>
    <p:extLst>
      <p:ext uri="{BB962C8B-B14F-4D97-AF65-F5344CB8AC3E}">
        <p14:creationId xmlns:p14="http://schemas.microsoft.com/office/powerpoint/2010/main" val="9331839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Pitfalls</a:t>
            </a:r>
            <a:endParaRPr lang="en-AU" altLang="en-US" smtClean="0"/>
          </a:p>
        </p:txBody>
      </p:sp>
      <p:sp>
        <p:nvSpPr>
          <p:cNvPr id="1351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Poor ISA design can make pipelining harder</a:t>
            </a:r>
          </a:p>
          <a:p>
            <a:pPr lvl="1" eaLnBrk="1" hangingPunct="1"/>
            <a:r>
              <a:rPr lang="en-US" altLang="en-US" smtClean="0"/>
              <a:t>e.g., complex instruction sets (VAX, IA-32)</a:t>
            </a:r>
          </a:p>
          <a:p>
            <a:pPr lvl="2" eaLnBrk="1" hangingPunct="1"/>
            <a:r>
              <a:rPr lang="en-US" altLang="en-US" smtClean="0"/>
              <a:t>Significant overhead to make pipelining work</a:t>
            </a:r>
          </a:p>
          <a:p>
            <a:pPr lvl="2" eaLnBrk="1" hangingPunct="1"/>
            <a:r>
              <a:rPr lang="en-US" altLang="en-US" smtClean="0"/>
              <a:t>IA-32 micro-op approach</a:t>
            </a:r>
          </a:p>
          <a:p>
            <a:pPr lvl="1" eaLnBrk="1" hangingPunct="1"/>
            <a:r>
              <a:rPr lang="en-US" altLang="en-US" smtClean="0"/>
              <a:t>e.g., complex addressing modes</a:t>
            </a:r>
          </a:p>
          <a:p>
            <a:pPr lvl="2" eaLnBrk="1" hangingPunct="1"/>
            <a:r>
              <a:rPr lang="en-US" altLang="en-US" smtClean="0"/>
              <a:t>Register update side effects, memory indirection</a:t>
            </a:r>
          </a:p>
          <a:p>
            <a:pPr lvl="1" eaLnBrk="1" hangingPunct="1"/>
            <a:r>
              <a:rPr lang="en-US" altLang="en-US" smtClean="0"/>
              <a:t>e.g., delayed branches</a:t>
            </a:r>
          </a:p>
          <a:p>
            <a:pPr lvl="2" eaLnBrk="1" hangingPunct="1"/>
            <a:r>
              <a:rPr lang="en-US" altLang="en-US" smtClean="0"/>
              <a:t>Advanced pipelines have long delay slots</a:t>
            </a:r>
            <a:endParaRPr lang="en-AU" altLang="en-US" smtClean="0"/>
          </a:p>
        </p:txBody>
      </p:sp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E4E19F5-C611-4259-9C0D-99B62D7A953C}" type="slidenum">
              <a:rPr lang="en-AU" altLang="en-US" sz="1400"/>
              <a:pPr/>
              <a:t>131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9843099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Concluding Remarks</a:t>
            </a:r>
            <a:endParaRPr lang="en-AU" altLang="en-US" smtClean="0"/>
          </a:p>
        </p:txBody>
      </p:sp>
      <p:sp>
        <p:nvSpPr>
          <p:cNvPr id="13619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ISA influences design of datapath and control</a:t>
            </a:r>
          </a:p>
          <a:p>
            <a:pPr eaLnBrk="1" hangingPunct="1"/>
            <a:r>
              <a:rPr lang="en-US" altLang="en-US"/>
              <a:t>Datapath and control influence design of ISA</a:t>
            </a:r>
          </a:p>
          <a:p>
            <a:pPr eaLnBrk="1" hangingPunct="1"/>
            <a:r>
              <a:rPr lang="en-US" altLang="en-US"/>
              <a:t>Pipelining improves instruction throughput</a:t>
            </a:r>
            <a:br>
              <a:rPr lang="en-US" altLang="en-US"/>
            </a:br>
            <a:r>
              <a:rPr lang="en-US" altLang="en-US"/>
              <a:t>using parallelism</a:t>
            </a:r>
          </a:p>
          <a:p>
            <a:pPr lvl="1" eaLnBrk="1" hangingPunct="1"/>
            <a:r>
              <a:rPr lang="en-US" altLang="en-US"/>
              <a:t>More instructions completed per second</a:t>
            </a:r>
          </a:p>
          <a:p>
            <a:pPr lvl="1" eaLnBrk="1" hangingPunct="1"/>
            <a:r>
              <a:rPr lang="en-US" altLang="en-US"/>
              <a:t>Latency for each instruction not reduced</a:t>
            </a:r>
          </a:p>
          <a:p>
            <a:pPr eaLnBrk="1" hangingPunct="1"/>
            <a:r>
              <a:rPr lang="en-US" altLang="en-US"/>
              <a:t>Hazards: structural, data, control</a:t>
            </a:r>
          </a:p>
          <a:p>
            <a:pPr eaLnBrk="1" hangingPunct="1"/>
            <a:r>
              <a:rPr lang="en-US" altLang="en-US"/>
              <a:t>Multiple issue and dynamic scheduling (ILP)</a:t>
            </a:r>
          </a:p>
          <a:p>
            <a:pPr lvl="1" eaLnBrk="1" hangingPunct="1"/>
            <a:r>
              <a:rPr lang="en-US" altLang="en-US"/>
              <a:t>Dependencies limit achievable parallelism</a:t>
            </a:r>
          </a:p>
          <a:p>
            <a:pPr lvl="1" eaLnBrk="1" hangingPunct="1"/>
            <a:r>
              <a:rPr lang="en-US" altLang="en-US"/>
              <a:t>Complexity leads to the power wall</a:t>
            </a:r>
          </a:p>
        </p:txBody>
      </p:sp>
      <p:sp>
        <p:nvSpPr>
          <p:cNvPr id="1361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DCBE308-C9CA-416C-A942-6C00FB400FD0}" type="slidenum">
              <a:rPr lang="en-AU" altLang="en-US" sz="1400"/>
              <a:pPr/>
              <a:t>132</a:t>
            </a:fld>
            <a:endParaRPr lang="en-AU" altLang="en-US" sz="1400"/>
          </a:p>
        </p:txBody>
      </p:sp>
      <p:sp>
        <p:nvSpPr>
          <p:cNvPr id="136197" name="Text Box 4"/>
          <p:cNvSpPr txBox="1">
            <a:spLocks noChangeArrowheads="1"/>
          </p:cNvSpPr>
          <p:nvPr/>
        </p:nvSpPr>
        <p:spPr bwMode="auto">
          <a:xfrm rot="5400000">
            <a:off x="9014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§4.14 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33682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R-Format Instructions</a:t>
            </a:r>
            <a:endParaRPr lang="en-AU" altLang="en-US" smtClean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920875"/>
          </a:xfrm>
        </p:spPr>
        <p:txBody>
          <a:bodyPr/>
          <a:lstStyle/>
          <a:p>
            <a:pPr eaLnBrk="1" hangingPunct="1"/>
            <a:r>
              <a:rPr lang="en-US" altLang="en-US" smtClean="0"/>
              <a:t>Read two register operands</a:t>
            </a:r>
          </a:p>
          <a:p>
            <a:pPr eaLnBrk="1" hangingPunct="1"/>
            <a:r>
              <a:rPr lang="en-US" altLang="en-US" smtClean="0"/>
              <a:t>Perform arithmetic/logical operation</a:t>
            </a:r>
          </a:p>
          <a:p>
            <a:pPr eaLnBrk="1" hangingPunct="1"/>
            <a:r>
              <a:rPr lang="en-US" altLang="en-US" smtClean="0"/>
              <a:t>Write register result</a:t>
            </a:r>
            <a:endParaRPr lang="en-AU" altLang="en-US" smtClean="0"/>
          </a:p>
        </p:txBody>
      </p:sp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2CD093A-A4A6-453F-A357-7002E426F54B}" type="slidenum">
              <a:rPr lang="en-AU" altLang="en-US" sz="1400"/>
              <a:pPr/>
              <a:t>14</a:t>
            </a:fld>
            <a:endParaRPr lang="en-AU" altLang="en-US" sz="1400"/>
          </a:p>
        </p:txBody>
      </p:sp>
      <p:pic>
        <p:nvPicPr>
          <p:cNvPr id="16387" name="Picture 6" descr="f04-07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3284539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Bent-Up Arrow 1"/>
          <p:cNvSpPr/>
          <p:nvPr/>
        </p:nvSpPr>
        <p:spPr bwMode="auto">
          <a:xfrm>
            <a:off x="4331855" y="5652655"/>
            <a:ext cx="932872" cy="489527"/>
          </a:xfrm>
          <a:prstGeom prst="bent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057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8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Load/Store Instructions</a:t>
            </a:r>
            <a:endParaRPr lang="en-AU" altLang="en-US" smtClean="0"/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2208213" y="1125539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Read register operands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Calculate address using 16-bit offset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ALU, but sign-extend offset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Load: Read memory and update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Store: Write register value to memory</a:t>
            </a:r>
            <a:endParaRPr lang="en-AU" altLang="en-US"/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9677A24-8C20-42FD-B212-F750627FE3C4}" type="slidenum">
              <a:rPr lang="en-AU" altLang="en-US" sz="1400"/>
              <a:pPr/>
              <a:t>15</a:t>
            </a:fld>
            <a:endParaRPr lang="en-AU" altLang="en-US" sz="1400"/>
          </a:p>
        </p:txBody>
      </p:sp>
      <p:pic>
        <p:nvPicPr>
          <p:cNvPr id="17411" name="Picture 6" descr="f04-08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644901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22514" y="2383632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1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Instructions</a:t>
            </a:r>
            <a:endParaRPr lang="en-AU" altLang="en-US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Read register operands</a:t>
            </a:r>
          </a:p>
          <a:p>
            <a:pPr eaLnBrk="1" hangingPunct="1"/>
            <a:r>
              <a:rPr lang="en-US" altLang="en-US" dirty="0" smtClean="0"/>
              <a:t>Compare operands</a:t>
            </a:r>
          </a:p>
          <a:p>
            <a:pPr lvl="1" eaLnBrk="1" hangingPunct="1"/>
            <a:r>
              <a:rPr lang="en-US" altLang="en-US" dirty="0" smtClean="0"/>
              <a:t>Use ALU, </a:t>
            </a:r>
            <a:r>
              <a:rPr lang="en-US" altLang="en-US" dirty="0" smtClean="0">
                <a:solidFill>
                  <a:srgbClr val="FF0000"/>
                </a:solidFill>
              </a:rPr>
              <a:t>subtract </a:t>
            </a:r>
            <a:r>
              <a:rPr lang="en-US" altLang="en-US" dirty="0" smtClean="0"/>
              <a:t>and </a:t>
            </a:r>
            <a:r>
              <a:rPr lang="en-US" altLang="en-US" dirty="0" smtClean="0">
                <a:solidFill>
                  <a:srgbClr val="FF0000"/>
                </a:solidFill>
              </a:rPr>
              <a:t>check Zero output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Calculate target address</a:t>
            </a:r>
          </a:p>
          <a:p>
            <a:pPr lvl="1" eaLnBrk="1" hangingPunct="1"/>
            <a:r>
              <a:rPr lang="en-US" altLang="en-US" dirty="0" smtClean="0"/>
              <a:t>Sign-extend displacement</a:t>
            </a:r>
          </a:p>
          <a:p>
            <a:pPr lvl="1" eaLnBrk="1" hangingPunct="1"/>
            <a:r>
              <a:rPr lang="en-US" altLang="en-US" dirty="0" smtClean="0"/>
              <a:t>Shift left 2 places (word displacement)</a:t>
            </a:r>
          </a:p>
          <a:p>
            <a:pPr lvl="1" eaLnBrk="1" hangingPunct="1"/>
            <a:r>
              <a:rPr lang="en-US" altLang="en-US" dirty="0" smtClean="0"/>
              <a:t>Add to PC + 4</a:t>
            </a:r>
          </a:p>
          <a:p>
            <a:pPr lvl="2" eaLnBrk="1" hangingPunct="1"/>
            <a:r>
              <a:rPr lang="en-US" altLang="en-US" dirty="0" smtClean="0"/>
              <a:t>Already calculated by instruction fetch</a:t>
            </a:r>
            <a:endParaRPr lang="en-AU" altLang="en-US" dirty="0" smtClean="0"/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2275A9C-365D-49D2-AA47-27FA27ED802B}" type="slidenum">
              <a:rPr lang="en-AU" altLang="en-US" sz="1400"/>
              <a:pPr/>
              <a:t>16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0666153" y="278964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6034" y="2084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Instructions</a:t>
            </a:r>
            <a:endParaRPr lang="en-AU" altLang="en-US" smtClean="0"/>
          </a:p>
        </p:txBody>
      </p:sp>
      <p:sp>
        <p:nvSpPr>
          <p:cNvPr id="1945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476A11B-4208-4B94-954D-08901E336F2A}" type="slidenum">
              <a:rPr lang="en-AU" altLang="en-US" sz="1400"/>
              <a:pPr/>
              <a:t>17</a:t>
            </a:fld>
            <a:endParaRPr lang="en-AU" altLang="en-US" sz="1400"/>
          </a:p>
        </p:txBody>
      </p:sp>
      <p:pic>
        <p:nvPicPr>
          <p:cNvPr id="19459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1268414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AutoShape 4"/>
          <p:cNvSpPr>
            <a:spLocks/>
          </p:cNvSpPr>
          <p:nvPr/>
        </p:nvSpPr>
        <p:spPr bwMode="auto">
          <a:xfrm>
            <a:off x="2711450" y="1557339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Just</a:t>
            </a:r>
            <a:br>
              <a:rPr lang="en-US" altLang="en-US"/>
            </a:br>
            <a:r>
              <a:rPr lang="en-US" altLang="en-US"/>
              <a:t>re-routes wires</a:t>
            </a:r>
            <a:endParaRPr lang="en-AU" altLang="en-US"/>
          </a:p>
        </p:txBody>
      </p:sp>
      <p:sp>
        <p:nvSpPr>
          <p:cNvPr id="19462" name="AutoShape 5"/>
          <p:cNvSpPr>
            <a:spLocks/>
          </p:cNvSpPr>
          <p:nvPr/>
        </p:nvSpPr>
        <p:spPr bwMode="auto">
          <a:xfrm>
            <a:off x="6888164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Sign-bit wire replicated</a:t>
            </a:r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841920" y="1511280"/>
              <a:ext cx="5531040" cy="394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2560" y="1501920"/>
                <a:ext cx="5549760" cy="39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7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Composing the Elements</a:t>
            </a:r>
            <a:endParaRPr lang="en-AU" altLang="en-US" dirty="0" smtClean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First-cut data path does an instruction in one clock cycle</a:t>
            </a:r>
          </a:p>
          <a:p>
            <a:pPr lvl="1" eaLnBrk="1" hangingPunct="1"/>
            <a:r>
              <a:rPr lang="en-US" altLang="en-US" dirty="0" smtClean="0"/>
              <a:t>Each </a:t>
            </a:r>
            <a:r>
              <a:rPr lang="en-US" altLang="en-US" dirty="0" err="1" smtClean="0"/>
              <a:t>datapath</a:t>
            </a:r>
            <a:r>
              <a:rPr lang="en-US" altLang="en-US" dirty="0" smtClean="0"/>
              <a:t> element can only do one function at a time</a:t>
            </a:r>
          </a:p>
          <a:p>
            <a:pPr lvl="1" eaLnBrk="1" hangingPunct="1"/>
            <a:r>
              <a:rPr lang="en-US" altLang="en-US" dirty="0" smtClean="0"/>
              <a:t>Hence, we need separate instruction and data memories</a:t>
            </a:r>
          </a:p>
          <a:p>
            <a:pPr eaLnBrk="1" hangingPunct="1"/>
            <a:r>
              <a:rPr lang="en-US" altLang="en-US" dirty="0" smtClean="0"/>
              <a:t>Use </a:t>
            </a:r>
            <a:r>
              <a:rPr lang="en-US" altLang="en-US" dirty="0" smtClean="0">
                <a:solidFill>
                  <a:srgbClr val="FF0000"/>
                </a:solidFill>
              </a:rPr>
              <a:t>multiplexers</a:t>
            </a:r>
            <a:r>
              <a:rPr lang="en-US" altLang="en-US" dirty="0" smtClean="0"/>
              <a:t> where alternate data sources are used for different instructions</a:t>
            </a:r>
            <a:endParaRPr lang="en-AU" altLang="en-US" dirty="0" smtClean="0"/>
          </a:p>
        </p:txBody>
      </p:sp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6779B18-472E-4564-AC93-1E54D93AF8AB}" type="slidenum">
              <a:rPr lang="en-AU" altLang="en-US" sz="1400"/>
              <a:pPr/>
              <a:t>18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13625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R-Type/Load/Store Datapath</a:t>
            </a:r>
            <a:endParaRPr lang="en-AU" altLang="en-US" smtClean="0"/>
          </a:p>
        </p:txBody>
      </p:sp>
      <p:sp>
        <p:nvSpPr>
          <p:cNvPr id="2150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4070100-8426-487D-AA9E-6AE47A698167}" type="slidenum">
              <a:rPr lang="en-AU" altLang="en-US" sz="1400"/>
              <a:pPr/>
              <a:t>19</a:t>
            </a:fld>
            <a:endParaRPr lang="en-AU" altLang="en-US" sz="1400"/>
          </a:p>
        </p:txBody>
      </p:sp>
      <p:pic>
        <p:nvPicPr>
          <p:cNvPr id="21507" name="Picture 5" descr="f04-1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628776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195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</a:t>
            </a:r>
            <a:endParaRPr lang="en-AU" altLang="en-US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CPU performance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Instruction count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Determined by ISA and compiler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CPI and Cycle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Determined by CPU hardware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We will examine two MIPS implementations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 simplified version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 more realistic pipelined version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Simple subset, shows most aspects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Memory reference: </a:t>
            </a:r>
            <a:r>
              <a:rPr lang="en-US" altLang="en-US">
                <a:latin typeface="Lucida Console" panose="020B0609040504020204" pitchFamily="49" charset="0"/>
              </a:rPr>
              <a:t>lw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Arithmetic/logical: </a:t>
            </a:r>
            <a:r>
              <a:rPr lang="en-US" altLang="en-US">
                <a:latin typeface="Lucida Console" panose="020B0609040504020204" pitchFamily="49" charset="0"/>
              </a:rPr>
              <a:t>add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sub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and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or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Control transfer: </a:t>
            </a:r>
            <a:r>
              <a:rPr lang="en-US" altLang="en-US">
                <a:latin typeface="Lucida Console" panose="020B0609040504020204" pitchFamily="49" charset="0"/>
              </a:rPr>
              <a:t>beq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j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D24AB3-EA86-4C07-AA13-901B1587A1FD}" type="slidenum">
              <a:rPr lang="en-AU" altLang="en-US" sz="1400"/>
              <a:pPr/>
              <a:t>2</a:t>
            </a:fld>
            <a:endParaRPr lang="en-AU" altLang="en-US" sz="1400"/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 rot="5400000">
            <a:off x="9541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 Introduction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9326880" y="289124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04622" y="22951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Full Datapath</a:t>
            </a:r>
            <a:endParaRPr lang="en-AU" altLang="en-US" smtClean="0"/>
          </a:p>
        </p:txBody>
      </p:sp>
      <p:sp>
        <p:nvSpPr>
          <p:cNvPr id="2253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1A0EE5C-7FF6-4D3C-B238-12EF71FE8BEC}" type="slidenum">
              <a:rPr lang="en-AU" altLang="en-US" sz="1400"/>
              <a:pPr/>
              <a:t>20</a:t>
            </a:fld>
            <a:endParaRPr lang="en-AU" altLang="en-US" sz="1400"/>
          </a:p>
        </p:txBody>
      </p:sp>
      <p:pic>
        <p:nvPicPr>
          <p:cNvPr id="22531" name="Picture 5" descr="f04-1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341439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3556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ALU Control</a:t>
            </a:r>
            <a:endParaRPr lang="en-AU" altLang="en-US" smtClean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smtClean="0"/>
              <a:t>ALU used for</a:t>
            </a:r>
          </a:p>
          <a:p>
            <a:pPr lvl="1" eaLnBrk="1" hangingPunct="1"/>
            <a:r>
              <a:rPr lang="en-US" altLang="en-US" smtClean="0"/>
              <a:t>Load/Store: F = add</a:t>
            </a:r>
          </a:p>
          <a:p>
            <a:pPr lvl="1" eaLnBrk="1" hangingPunct="1"/>
            <a:r>
              <a:rPr lang="en-US" altLang="en-US" smtClean="0"/>
              <a:t>Branch: F = subtract</a:t>
            </a:r>
          </a:p>
          <a:p>
            <a:pPr lvl="1" eaLnBrk="1" hangingPunct="1"/>
            <a:r>
              <a:rPr lang="en-US" altLang="en-US" smtClean="0"/>
              <a:t>R-type: F depends on funct field</a:t>
            </a:r>
            <a:endParaRPr lang="en-AU" altLang="en-US" smtClean="0"/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E08A021-B360-423F-AA24-297E23DDF51C}" type="slidenum">
              <a:rPr lang="en-AU" altLang="en-US" sz="1400"/>
              <a:pPr/>
              <a:t>21</a:t>
            </a:fld>
            <a:endParaRPr lang="en-AU" altLang="en-US" sz="1400"/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 rot="5400000">
            <a:off x="8417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§4.4 A Simple Implementation Scheme</a:t>
            </a: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/>
        </p:nvGraphicFramePr>
        <p:xfrm>
          <a:off x="2711450" y="3500439"/>
          <a:ext cx="6096000" cy="2560635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652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ALU Control</a:t>
            </a:r>
            <a:endParaRPr lang="en-AU" altLang="en-US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Assume 2-bit ALUOp derived from opcode</a:t>
            </a:r>
          </a:p>
          <a:p>
            <a:pPr lvl="1" eaLnBrk="1" hangingPunct="1"/>
            <a:r>
              <a:rPr lang="en-US" altLang="en-US" smtClean="0"/>
              <a:t>Combinational logic derives ALU control</a:t>
            </a:r>
            <a:endParaRPr lang="en-AU" altLang="en-US" smtClean="0"/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A822578-F2EF-4E74-A3F7-9D418ABA295A}" type="slidenum">
              <a:rPr lang="en-AU" altLang="en-US" sz="1400"/>
              <a:pPr/>
              <a:t>22</a:t>
            </a:fld>
            <a:endParaRPr lang="en-AU" altLang="en-US" sz="1400"/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/>
        </p:nvGraphicFramePr>
        <p:xfrm>
          <a:off x="2351089" y="2636839"/>
          <a:ext cx="7921625" cy="3025776"/>
        </p:xfrm>
        <a:graphic>
          <a:graphicData uri="http://schemas.openxmlformats.org/drawingml/2006/table">
            <a:tbl>
              <a:tblPr/>
              <a:tblGrid>
                <a:gridCol w="1208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opcode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Operation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function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 word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store word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 equal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R-type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2699" y="240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Main Control Unit</a:t>
            </a:r>
            <a:endParaRPr lang="en-AU" altLang="en-US" smtClean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Control signals derived from instruction</a:t>
            </a:r>
            <a:endParaRPr lang="en-AU" altLang="en-US" smtClean="0"/>
          </a:p>
        </p:txBody>
      </p:sp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B1390A7-791F-4A5B-8340-5E49F5772D2B}" type="slidenum">
              <a:rPr lang="en-AU" altLang="en-US" sz="1400"/>
              <a:pPr/>
              <a:t>23</a:t>
            </a:fld>
            <a:endParaRPr lang="en-AU" altLang="en-US" sz="140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3143251" y="2060576"/>
            <a:ext cx="6913563" cy="773113"/>
            <a:chOff x="703" y="981"/>
            <a:chExt cx="4355" cy="487"/>
          </a:xfrm>
        </p:grpSpPr>
        <p:sp>
          <p:nvSpPr>
            <p:cNvPr id="25639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0</a:t>
              </a:r>
              <a:endParaRPr lang="en-AU" altLang="en-US" sz="2000"/>
            </a:p>
          </p:txBody>
        </p:sp>
        <p:sp>
          <p:nvSpPr>
            <p:cNvPr id="25640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41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25642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rd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43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shamt</a:t>
              </a:r>
              <a:endParaRPr lang="en-AU" altLang="en-US" sz="2000"/>
            </a:p>
          </p:txBody>
        </p:sp>
        <p:sp>
          <p:nvSpPr>
            <p:cNvPr id="25644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funct</a:t>
              </a:r>
              <a:endParaRPr lang="en-AU" altLang="en-US" sz="2000"/>
            </a:p>
          </p:txBody>
        </p:sp>
        <p:sp>
          <p:nvSpPr>
            <p:cNvPr id="25645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46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5:0</a:t>
              </a:r>
              <a:endParaRPr lang="en-AU" altLang="en-US"/>
            </a:p>
          </p:txBody>
        </p:sp>
        <p:sp>
          <p:nvSpPr>
            <p:cNvPr id="25647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48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49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15:11</a:t>
              </a:r>
              <a:endParaRPr lang="en-AU" altLang="en-US"/>
            </a:p>
          </p:txBody>
        </p:sp>
        <p:sp>
          <p:nvSpPr>
            <p:cNvPr id="25650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10:6</a:t>
              </a:r>
              <a:endParaRPr lang="en-AU" altLang="en-US"/>
            </a:p>
          </p:txBody>
        </p:sp>
      </p:grpSp>
      <p:grpSp>
        <p:nvGrpSpPr>
          <p:cNvPr id="25606" name="Group 17"/>
          <p:cNvGrpSpPr>
            <a:grpSpLocks/>
          </p:cNvGrpSpPr>
          <p:nvPr/>
        </p:nvGrpSpPr>
        <p:grpSpPr bwMode="auto">
          <a:xfrm>
            <a:off x="3143251" y="3068638"/>
            <a:ext cx="6913563" cy="773112"/>
            <a:chOff x="884" y="981"/>
            <a:chExt cx="4355" cy="487"/>
          </a:xfrm>
        </p:grpSpPr>
        <p:sp>
          <p:nvSpPr>
            <p:cNvPr id="25631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35 or 43</a:t>
              </a:r>
              <a:endParaRPr lang="en-AU" altLang="en-US" sz="2000"/>
            </a:p>
          </p:txBody>
        </p:sp>
        <p:sp>
          <p:nvSpPr>
            <p:cNvPr id="25632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33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rt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34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25635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36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37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38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grpSp>
        <p:nvGrpSpPr>
          <p:cNvPr id="25607" name="Group 26"/>
          <p:cNvGrpSpPr>
            <a:grpSpLocks/>
          </p:cNvGrpSpPr>
          <p:nvPr/>
        </p:nvGrpSpPr>
        <p:grpSpPr bwMode="auto">
          <a:xfrm>
            <a:off x="3143251" y="4052888"/>
            <a:ext cx="6913563" cy="773112"/>
            <a:chOff x="884" y="981"/>
            <a:chExt cx="4355" cy="487"/>
          </a:xfrm>
        </p:grpSpPr>
        <p:sp>
          <p:nvSpPr>
            <p:cNvPr id="25623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4</a:t>
              </a:r>
              <a:endParaRPr lang="en-AU" altLang="en-US" sz="2000"/>
            </a:p>
          </p:txBody>
        </p:sp>
        <p:sp>
          <p:nvSpPr>
            <p:cNvPr id="25624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25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rt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26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25627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28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29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30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sp>
        <p:nvSpPr>
          <p:cNvPr id="25608" name="Text Box 35"/>
          <p:cNvSpPr txBox="1">
            <a:spLocks noChangeArrowheads="1"/>
          </p:cNvSpPr>
          <p:nvPr/>
        </p:nvSpPr>
        <p:spPr bwMode="auto">
          <a:xfrm>
            <a:off x="2119313" y="21129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R-type</a:t>
            </a:r>
            <a:endParaRPr lang="en-AU" altLang="en-US" sz="1800"/>
          </a:p>
        </p:txBody>
      </p:sp>
      <p:sp>
        <p:nvSpPr>
          <p:cNvPr id="25609" name="Text Box 36"/>
          <p:cNvSpPr txBox="1">
            <a:spLocks noChangeArrowheads="1"/>
          </p:cNvSpPr>
          <p:nvPr/>
        </p:nvSpPr>
        <p:spPr bwMode="auto">
          <a:xfrm>
            <a:off x="2119313" y="2978150"/>
            <a:ext cx="755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Load/</a:t>
            </a:r>
            <a:br>
              <a:rPr lang="en-US" altLang="en-US" sz="1800"/>
            </a:br>
            <a:r>
              <a:rPr lang="en-US" altLang="en-US" sz="1800"/>
              <a:t>Store</a:t>
            </a:r>
            <a:endParaRPr lang="en-AU" altLang="en-US" sz="1800"/>
          </a:p>
        </p:txBody>
      </p:sp>
      <p:sp>
        <p:nvSpPr>
          <p:cNvPr id="25610" name="Text Box 37"/>
          <p:cNvSpPr txBox="1">
            <a:spLocks noChangeArrowheads="1"/>
          </p:cNvSpPr>
          <p:nvPr/>
        </p:nvSpPr>
        <p:spPr bwMode="auto">
          <a:xfrm>
            <a:off x="2119313" y="4129088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Branch</a:t>
            </a:r>
            <a:endParaRPr lang="en-AU" altLang="en-US" sz="1800"/>
          </a:p>
        </p:txBody>
      </p:sp>
      <p:sp>
        <p:nvSpPr>
          <p:cNvPr id="25611" name="AutoShape 38"/>
          <p:cNvSpPr>
            <a:spLocks/>
          </p:cNvSpPr>
          <p:nvPr/>
        </p:nvSpPr>
        <p:spPr bwMode="auto">
          <a:xfrm rot="16200000">
            <a:off x="3720307" y="4485482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2" name="AutoShape 39"/>
          <p:cNvSpPr>
            <a:spLocks/>
          </p:cNvSpPr>
          <p:nvPr/>
        </p:nvSpPr>
        <p:spPr bwMode="auto">
          <a:xfrm rot="16200000">
            <a:off x="4908551" y="4594226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3" name="AutoShape 40"/>
          <p:cNvSpPr>
            <a:spLocks/>
          </p:cNvSpPr>
          <p:nvPr/>
        </p:nvSpPr>
        <p:spPr bwMode="auto">
          <a:xfrm rot="16200000">
            <a:off x="5988051" y="4594226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4" name="Text Box 41"/>
          <p:cNvSpPr txBox="1">
            <a:spLocks noChangeArrowheads="1"/>
          </p:cNvSpPr>
          <p:nvPr/>
        </p:nvSpPr>
        <p:spPr bwMode="auto">
          <a:xfrm>
            <a:off x="3289301" y="5205414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opcode</a:t>
            </a:r>
            <a:endParaRPr lang="en-AU" altLang="en-US" sz="1800"/>
          </a:p>
        </p:txBody>
      </p:sp>
      <p:sp>
        <p:nvSpPr>
          <p:cNvPr id="25615" name="Text Box 42"/>
          <p:cNvSpPr txBox="1">
            <a:spLocks noChangeArrowheads="1"/>
          </p:cNvSpPr>
          <p:nvPr/>
        </p:nvSpPr>
        <p:spPr bwMode="auto">
          <a:xfrm>
            <a:off x="4440238" y="5205414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always read</a:t>
            </a:r>
            <a:endParaRPr lang="en-AU" altLang="en-US" sz="1800"/>
          </a:p>
        </p:txBody>
      </p:sp>
      <p:sp>
        <p:nvSpPr>
          <p:cNvPr id="25616" name="Text Box 43"/>
          <p:cNvSpPr txBox="1">
            <a:spLocks noChangeArrowheads="1"/>
          </p:cNvSpPr>
          <p:nvPr/>
        </p:nvSpPr>
        <p:spPr bwMode="auto">
          <a:xfrm>
            <a:off x="5592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read, except for load</a:t>
            </a:r>
            <a:endParaRPr lang="en-AU" altLang="en-US" sz="1800"/>
          </a:p>
        </p:txBody>
      </p:sp>
      <p:sp>
        <p:nvSpPr>
          <p:cNvPr id="25617" name="Text Box 44"/>
          <p:cNvSpPr txBox="1">
            <a:spLocks noChangeArrowheads="1"/>
          </p:cNvSpPr>
          <p:nvPr/>
        </p:nvSpPr>
        <p:spPr bwMode="auto">
          <a:xfrm>
            <a:off x="7105651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write for R-type and load</a:t>
            </a:r>
            <a:endParaRPr lang="en-AU" altLang="en-US" sz="1800"/>
          </a:p>
        </p:txBody>
      </p:sp>
      <p:sp>
        <p:nvSpPr>
          <p:cNvPr id="25618" name="Line 45"/>
          <p:cNvSpPr>
            <a:spLocks noChangeShapeType="1"/>
          </p:cNvSpPr>
          <p:nvPr/>
        </p:nvSpPr>
        <p:spPr bwMode="auto">
          <a:xfrm flipH="1" flipV="1">
            <a:off x="6529388" y="3548064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9" name="Line 46"/>
          <p:cNvSpPr>
            <a:spLocks noChangeShapeType="1"/>
          </p:cNvSpPr>
          <p:nvPr/>
        </p:nvSpPr>
        <p:spPr bwMode="auto">
          <a:xfrm flipH="1" flipV="1">
            <a:off x="6816726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Text Box 47"/>
          <p:cNvSpPr txBox="1">
            <a:spLocks noChangeArrowheads="1"/>
          </p:cNvSpPr>
          <p:nvPr/>
        </p:nvSpPr>
        <p:spPr bwMode="auto">
          <a:xfrm>
            <a:off x="8832851" y="5205414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sign-extend and add</a:t>
            </a:r>
            <a:endParaRPr lang="en-AU" altLang="en-US" sz="1800"/>
          </a:p>
        </p:txBody>
      </p:sp>
      <p:sp>
        <p:nvSpPr>
          <p:cNvPr id="25621" name="Line 48"/>
          <p:cNvSpPr>
            <a:spLocks noChangeShapeType="1"/>
          </p:cNvSpPr>
          <p:nvPr/>
        </p:nvSpPr>
        <p:spPr bwMode="auto">
          <a:xfrm flipH="1" flipV="1">
            <a:off x="8977314" y="4556126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49"/>
          <p:cNvSpPr>
            <a:spLocks noChangeShapeType="1"/>
          </p:cNvSpPr>
          <p:nvPr/>
        </p:nvSpPr>
        <p:spPr bwMode="auto">
          <a:xfrm flipV="1">
            <a:off x="9121775" y="3548064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Up Arrow 51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217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Datapath With Control</a:t>
            </a:r>
          </a:p>
        </p:txBody>
      </p:sp>
      <p:sp>
        <p:nvSpPr>
          <p:cNvPr id="266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2CF69BD-F4FF-4349-AB9C-57D64B8F53ED}" type="slidenum">
              <a:rPr lang="en-AU" altLang="en-US" sz="1400"/>
              <a:pPr/>
              <a:t>24</a:t>
            </a:fld>
            <a:endParaRPr lang="en-AU" altLang="en-US" sz="1400"/>
          </a:p>
        </p:txBody>
      </p:sp>
      <p:pic>
        <p:nvPicPr>
          <p:cNvPr id="26627" name="Picture 5" descr="f04-17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930480" y="2908440"/>
              <a:ext cx="2451600" cy="340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1120" y="2899080"/>
                <a:ext cx="2470320" cy="3422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76107" y="1884626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 bwMode="auto">
          <a:xfrm>
            <a:off x="10783743" y="242942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0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R-Type Instruction</a:t>
            </a:r>
          </a:p>
        </p:txBody>
      </p:sp>
      <p:sp>
        <p:nvSpPr>
          <p:cNvPr id="2765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269146A-9B45-423A-9703-05A2A71B71EB}" type="slidenum">
              <a:rPr lang="en-AU" altLang="en-US" sz="1400"/>
              <a:pPr/>
              <a:t>25</a:t>
            </a:fld>
            <a:endParaRPr lang="en-AU" altLang="en-US" sz="1400"/>
          </a:p>
        </p:txBody>
      </p:sp>
      <p:pic>
        <p:nvPicPr>
          <p:cNvPr id="27651" name="Picture 6" descr="f04-19-P3744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7937" y="2510271"/>
            <a:ext cx="487363" cy="48736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 rot="16200000">
            <a:off x="9073396" y="3915233"/>
            <a:ext cx="2115671" cy="44188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10289" y="25102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Load Instruction</a:t>
            </a:r>
          </a:p>
        </p:txBody>
      </p:sp>
      <p:sp>
        <p:nvSpPr>
          <p:cNvPr id="2867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2762FAD-E008-48A0-9891-6F33396B3E5E}" type="slidenum">
              <a:rPr lang="en-AU" altLang="en-US" sz="1400"/>
              <a:pPr/>
              <a:t>26</a:t>
            </a:fld>
            <a:endParaRPr lang="en-AU" altLang="en-US" sz="1400"/>
          </a:p>
        </p:txBody>
      </p:sp>
      <p:pic>
        <p:nvPicPr>
          <p:cNvPr id="28675" name="Picture 6" descr="f04-20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472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Branch-on-Equal Instruction</a:t>
            </a:r>
          </a:p>
        </p:txBody>
      </p:sp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2C7D9AC-0BA1-42EA-989A-8400197D1DA3}" type="slidenum">
              <a:rPr lang="en-AU" altLang="en-US" sz="1400"/>
              <a:pPr/>
              <a:t>27</a:t>
            </a:fld>
            <a:endParaRPr lang="en-AU" altLang="en-US" sz="1400"/>
          </a:p>
        </p:txBody>
      </p:sp>
      <p:pic>
        <p:nvPicPr>
          <p:cNvPr id="29699" name="Picture 6" descr="f04-2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7" y="24179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Implementing Jumps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2349500"/>
            <a:ext cx="8270875" cy="3887788"/>
          </a:xfrm>
        </p:spPr>
        <p:txBody>
          <a:bodyPr/>
          <a:lstStyle/>
          <a:p>
            <a:pPr eaLnBrk="1" hangingPunct="1"/>
            <a:r>
              <a:rPr lang="en-AU" altLang="en-US" smtClean="0"/>
              <a:t>Jump uses word address</a:t>
            </a:r>
          </a:p>
          <a:p>
            <a:pPr eaLnBrk="1" hangingPunct="1"/>
            <a:r>
              <a:rPr lang="en-AU" altLang="en-US" smtClean="0"/>
              <a:t>Update PC with concatenation of</a:t>
            </a:r>
          </a:p>
          <a:p>
            <a:pPr lvl="1" eaLnBrk="1" hangingPunct="1"/>
            <a:r>
              <a:rPr lang="en-AU" altLang="en-US" smtClean="0"/>
              <a:t>Top 4 bits of old PC</a:t>
            </a:r>
          </a:p>
          <a:p>
            <a:pPr lvl="1" eaLnBrk="1" hangingPunct="1"/>
            <a:r>
              <a:rPr lang="en-AU" altLang="en-US" smtClean="0"/>
              <a:t>26-bit jump address</a:t>
            </a:r>
          </a:p>
          <a:p>
            <a:pPr lvl="1" eaLnBrk="1" hangingPunct="1"/>
            <a:r>
              <a:rPr lang="en-AU" altLang="en-US" smtClean="0"/>
              <a:t>00</a:t>
            </a:r>
          </a:p>
          <a:p>
            <a:pPr eaLnBrk="1" hangingPunct="1"/>
            <a:r>
              <a:rPr lang="en-AU" altLang="en-US" smtClean="0"/>
              <a:t>Need an extra control signal decoded from opcode</a:t>
            </a:r>
          </a:p>
        </p:txBody>
      </p:sp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B53F818-0A10-4231-8D92-17D366DA08E1}" type="slidenum">
              <a:rPr lang="en-AU" altLang="en-US" sz="1400"/>
              <a:pPr/>
              <a:t>28</a:t>
            </a:fld>
            <a:endParaRPr lang="en-AU" altLang="en-US" sz="1400"/>
          </a:p>
        </p:txBody>
      </p:sp>
      <p:grpSp>
        <p:nvGrpSpPr>
          <p:cNvPr id="30725" name="Group 14"/>
          <p:cNvGrpSpPr>
            <a:grpSpLocks/>
          </p:cNvGrpSpPr>
          <p:nvPr/>
        </p:nvGrpSpPr>
        <p:grpSpPr bwMode="auto">
          <a:xfrm>
            <a:off x="3359151" y="1412876"/>
            <a:ext cx="6913563" cy="773113"/>
            <a:chOff x="1156" y="890"/>
            <a:chExt cx="4355" cy="487"/>
          </a:xfrm>
        </p:grpSpPr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2</a:t>
              </a:r>
              <a:endParaRPr lang="en-AU" altLang="en-US" sz="2000"/>
            </a:p>
          </p:txBody>
        </p:sp>
        <p:sp>
          <p:nvSpPr>
            <p:cNvPr id="30728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30729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30730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25:0</a:t>
              </a:r>
              <a:endParaRPr lang="en-AU" altLang="en-US"/>
            </a:p>
          </p:txBody>
        </p:sp>
      </p:grpSp>
      <p:sp>
        <p:nvSpPr>
          <p:cNvPr id="30726" name="Text Box 13"/>
          <p:cNvSpPr txBox="1">
            <a:spLocks noChangeArrowheads="1"/>
          </p:cNvSpPr>
          <p:nvPr/>
        </p:nvSpPr>
        <p:spPr bwMode="auto">
          <a:xfrm>
            <a:off x="2335213" y="1489076"/>
            <a:ext cx="742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Jump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27377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Datapath With Jumps Added</a:t>
            </a:r>
          </a:p>
        </p:txBody>
      </p:sp>
      <p:sp>
        <p:nvSpPr>
          <p:cNvPr id="317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4F60D9B-1ED4-4005-9D18-30E03FC06B9F}" type="slidenum">
              <a:rPr lang="en-AU" altLang="en-US" sz="1400"/>
              <a:pPr/>
              <a:t>29</a:t>
            </a:fld>
            <a:endParaRPr lang="en-AU" altLang="en-US" sz="1400"/>
          </a:p>
        </p:txBody>
      </p:sp>
      <p:pic>
        <p:nvPicPr>
          <p:cNvPr id="31747" name="Picture 6" descr="f04-24-P3744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196976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25489" y="1937616"/>
            <a:ext cx="487363" cy="48736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 bwMode="auto">
          <a:xfrm>
            <a:off x="11054081" y="2697282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1297832" y="3112919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97832" y="25195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7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Instruction Execution</a:t>
            </a:r>
            <a:endParaRPr lang="en-AU" altLang="en-US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PC </a:t>
            </a:r>
            <a:r>
              <a:rPr lang="en-US" altLang="en-US">
                <a:sym typeface="Symbol" panose="05050102010706020507" pitchFamily="18" charset="2"/>
              </a:rPr>
              <a:t> instruction memory, fetch instruction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Register numbers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 register file, read registers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Depending on instruction class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Use ALU to calculate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Arithmetic result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Memory address for load/store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Branch target address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Access data memory for load/store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PC  target address or PC + 4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0FC637A-6405-4E2D-9915-6BB3122B5F58}" type="slidenum">
              <a:rPr lang="en-AU" altLang="en-US" sz="1400"/>
              <a:pPr/>
              <a:t>3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07932" y="3169920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7932" y="25738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7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Performance Issues</a:t>
            </a:r>
            <a:endParaRPr lang="en-AU" altLang="en-US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Longest delay </a:t>
            </a:r>
            <a:r>
              <a:rPr lang="en-US" altLang="en-US" dirty="0" smtClean="0"/>
              <a:t>determines clock period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</a:rPr>
              <a:t>Critical path: load instruction</a:t>
            </a:r>
          </a:p>
          <a:p>
            <a:pPr lvl="1" eaLnBrk="1" hangingPunct="1"/>
            <a:r>
              <a:rPr lang="en-US" altLang="en-US" dirty="0" smtClean="0"/>
              <a:t>Instruction memory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register file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ALU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data memory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register file</a:t>
            </a:r>
          </a:p>
          <a:p>
            <a:pPr eaLnBrk="1" hangingPunct="1"/>
            <a:r>
              <a:rPr lang="en-US" altLang="en-US" dirty="0" smtClean="0"/>
              <a:t>Not feasible to vary period for different instructions</a:t>
            </a:r>
          </a:p>
          <a:p>
            <a:pPr eaLnBrk="1" hangingPunct="1"/>
            <a:r>
              <a:rPr lang="en-US" altLang="en-US" dirty="0" smtClean="0"/>
              <a:t>Violates design principle</a:t>
            </a:r>
          </a:p>
          <a:p>
            <a:pPr lvl="1" eaLnBrk="1" hangingPunct="1"/>
            <a:r>
              <a:rPr lang="en-US" altLang="en-US" dirty="0" smtClean="0"/>
              <a:t>Making the common case fast</a:t>
            </a:r>
          </a:p>
          <a:p>
            <a:pPr eaLnBrk="1" hangingPunct="1"/>
            <a:r>
              <a:rPr lang="en-US" altLang="en-US" dirty="0" smtClean="0"/>
              <a:t>We will improve performance by pipelining</a:t>
            </a:r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DF7738A-671B-45AC-BB5D-40C8F8653328}" type="slidenum">
              <a:rPr lang="en-AU" altLang="en-US" sz="1400"/>
              <a:pPr/>
              <a:t>30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690168" y="3681413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9136" y="3041866"/>
            <a:ext cx="487363" cy="487363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 bwMode="auto">
          <a:xfrm>
            <a:off x="9439564" y="4599709"/>
            <a:ext cx="378691" cy="156094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1139" y="5940188"/>
            <a:ext cx="4618182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Here is the last slide in first exam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1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Pipelining Analogy</a:t>
            </a:r>
            <a:endParaRPr lang="en-AU" altLang="en-US" smtClean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smtClean="0"/>
              <a:t>Pipelined laundry: overlapping execution</a:t>
            </a:r>
          </a:p>
          <a:p>
            <a:pPr lvl="1" eaLnBrk="1" hangingPunct="1"/>
            <a:r>
              <a:rPr lang="en-US" altLang="en-US" smtClean="0"/>
              <a:t>Parallelism improves performance</a:t>
            </a: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E063DF2-17DA-405B-96E5-176CBD78FDE3}" type="slidenum">
              <a:rPr lang="en-AU" altLang="en-US" sz="1400"/>
              <a:pPr/>
              <a:t>31</a:t>
            </a:fld>
            <a:endParaRPr lang="en-AU" altLang="en-US" sz="1400"/>
          </a:p>
        </p:txBody>
      </p:sp>
      <p:pic>
        <p:nvPicPr>
          <p:cNvPr id="33795" name="Picture 8" descr="f04-25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4"/>
          <p:cNvSpPr txBox="1">
            <a:spLocks noChangeArrowheads="1"/>
          </p:cNvSpPr>
          <p:nvPr/>
        </p:nvSpPr>
        <p:spPr bwMode="auto">
          <a:xfrm rot="5400000">
            <a:off x="8836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§4.5 An Overview of Pipelining</a:t>
            </a:r>
          </a:p>
        </p:txBody>
      </p:sp>
      <p:sp>
        <p:nvSpPr>
          <p:cNvPr id="33799" name="Rectangle 6"/>
          <p:cNvSpPr>
            <a:spLocks noChangeArrowheads="1"/>
          </p:cNvSpPr>
          <p:nvPr/>
        </p:nvSpPr>
        <p:spPr bwMode="auto">
          <a:xfrm>
            <a:off x="6816725" y="2708275"/>
            <a:ext cx="3735388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Four loads: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8/3.5 = 2.3</a:t>
            </a:r>
          </a:p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Non-stop: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2n/0.5n + 1.5 ≈ 4</a:t>
            </a:r>
            <a:br>
              <a:rPr lang="en-US" altLang="en-US" sz="2400"/>
            </a:br>
            <a:r>
              <a:rPr lang="en-US" altLang="en-US" sz="2400"/>
              <a:t>= number of stages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11493137" y="3450504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3137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9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Pipeline</a:t>
            </a:r>
            <a:endParaRPr lang="en-AU" altLang="en-US" smtClean="0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altLang="en-US" smtClean="0"/>
              <a:t>Five stages, one step per stage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IF: Instruction fetch from memory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ID: Instruction decode &amp; register read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EX: Execute operation or calculate address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MEM: Access memory operand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WB: Write result back to register</a:t>
            </a:r>
            <a:endParaRPr lang="en-AU" altLang="en-US" smtClean="0"/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12128E5-175A-47BC-9AF0-00A7F7815DAD}" type="slidenum">
              <a:rPr lang="en-AU" altLang="en-US" sz="1400"/>
              <a:pPr/>
              <a:t>32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9741295" y="3681413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5922" y="30853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Performance</a:t>
            </a:r>
            <a:endParaRPr lang="en-AU" altLang="en-US" smtClean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533650"/>
          </a:xfrm>
        </p:spPr>
        <p:txBody>
          <a:bodyPr/>
          <a:lstStyle/>
          <a:p>
            <a:pPr eaLnBrk="1" hangingPunct="1"/>
            <a:r>
              <a:rPr lang="en-US" altLang="en-US" dirty="0"/>
              <a:t>Assume time for stages is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100ps</a:t>
            </a:r>
            <a:r>
              <a:rPr lang="en-US" altLang="en-US" dirty="0"/>
              <a:t> for register read or write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200ps</a:t>
            </a:r>
            <a:r>
              <a:rPr lang="en-US" altLang="en-US" dirty="0"/>
              <a:t> for other stages</a:t>
            </a:r>
          </a:p>
          <a:p>
            <a:pPr eaLnBrk="1" hangingPunct="1"/>
            <a:r>
              <a:rPr lang="en-US" altLang="en-US" dirty="0"/>
              <a:t>Compare pipelined </a:t>
            </a:r>
            <a:r>
              <a:rPr lang="en-US" altLang="en-US" dirty="0" err="1"/>
              <a:t>datapath</a:t>
            </a:r>
            <a:r>
              <a:rPr lang="en-US" altLang="en-US" dirty="0"/>
              <a:t> with single-cycle </a:t>
            </a:r>
            <a:r>
              <a:rPr lang="en-US" altLang="en-US" dirty="0" err="1"/>
              <a:t>datapath</a:t>
            </a:r>
            <a:endParaRPr lang="en-US" altLang="en-US" dirty="0"/>
          </a:p>
        </p:txBody>
      </p:sp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A5FDCA3-3E60-4C6E-B825-8D124F438F4F}" type="slidenum">
              <a:rPr lang="en-AU" altLang="en-US" sz="1400"/>
              <a:pPr/>
              <a:t>33</a:t>
            </a:fld>
            <a:endParaRPr lang="en-AU" altLang="en-US" sz="1400"/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/>
        </p:nvGraphicFramePr>
        <p:xfrm>
          <a:off x="1919289" y="3846513"/>
          <a:ext cx="8353425" cy="2246331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00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 fetch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read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op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access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write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time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R-format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 bwMode="auto">
          <a:xfrm>
            <a:off x="11154459" y="365918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4459" y="30273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Performance</a:t>
            </a:r>
            <a:endParaRPr lang="en-AU" altLang="en-US" smtClean="0"/>
          </a:p>
        </p:txBody>
      </p:sp>
      <p:sp>
        <p:nvSpPr>
          <p:cNvPr id="3686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B20A413-EFF3-4CF5-A6A2-70CD34083CE1}" type="slidenum">
              <a:rPr lang="en-AU" altLang="en-US" sz="1400"/>
              <a:pPr/>
              <a:t>34</a:t>
            </a:fld>
            <a:endParaRPr lang="en-AU" altLang="en-US" sz="1400"/>
          </a:p>
        </p:txBody>
      </p:sp>
      <p:pic>
        <p:nvPicPr>
          <p:cNvPr id="36867" name="Picture 6" descr="f04-27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4656139" y="1196975"/>
            <a:ext cx="26765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Single-cycle (T</a:t>
            </a:r>
            <a:r>
              <a:rPr lang="en-US" altLang="en-US" sz="1800" baseline="-25000"/>
              <a:t>c</a:t>
            </a:r>
            <a:r>
              <a:rPr lang="en-US" altLang="en-US" sz="1800"/>
              <a:t>= 800ps)</a:t>
            </a:r>
            <a:endParaRPr lang="en-AU" altLang="en-US" sz="1800"/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4800601" y="3644900"/>
            <a:ext cx="23844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Pipelined (T</a:t>
            </a:r>
            <a:r>
              <a:rPr lang="en-US" altLang="en-US" sz="1800" baseline="-25000"/>
              <a:t>c</a:t>
            </a:r>
            <a:r>
              <a:rPr lang="en-US" altLang="en-US" sz="1800"/>
              <a:t>= 200ps)</a:t>
            </a:r>
            <a:endParaRPr lang="en-AU" altLang="en-US" sz="180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37561" y="2307070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 bwMode="auto">
          <a:xfrm>
            <a:off x="10655695" y="2997880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8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Speedup</a:t>
            </a:r>
            <a:endParaRPr lang="en-AU" altLang="en-US" smtClean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If all stages are balanced</a:t>
            </a:r>
          </a:p>
          <a:p>
            <a:pPr lvl="1" eaLnBrk="1" hangingPunct="1"/>
            <a:r>
              <a:rPr lang="en-US" altLang="en-US" dirty="0" smtClean="0"/>
              <a:t>i.e., all take the same time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Time between </a:t>
            </a:r>
            <a:r>
              <a:rPr lang="en-US" altLang="en-US" dirty="0" err="1" smtClean="0">
                <a:solidFill>
                  <a:srgbClr val="FF0000"/>
                </a:solidFill>
              </a:rPr>
              <a:t>instructions</a:t>
            </a:r>
            <a:r>
              <a:rPr lang="en-US" altLang="en-US" baseline="-25000" dirty="0" err="1" smtClean="0">
                <a:solidFill>
                  <a:srgbClr val="FF0000"/>
                </a:solidFill>
              </a:rPr>
              <a:t>pipelined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= Time between </a:t>
            </a:r>
            <a:r>
              <a:rPr lang="en-US" altLang="en-US" dirty="0" err="1" smtClean="0"/>
              <a:t>instructions</a:t>
            </a:r>
            <a:r>
              <a:rPr lang="en-US" altLang="en-US" baseline="-25000" dirty="0" err="1" smtClean="0"/>
              <a:t>nonpipelined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		Number of stages</a:t>
            </a:r>
          </a:p>
          <a:p>
            <a:pPr eaLnBrk="1" hangingPunct="1"/>
            <a:r>
              <a:rPr lang="en-US" altLang="en-US" dirty="0" smtClean="0"/>
              <a:t>If not balanced, speedup is less</a:t>
            </a:r>
          </a:p>
          <a:p>
            <a:pPr eaLnBrk="1" hangingPunct="1"/>
            <a:r>
              <a:rPr lang="en-US" altLang="en-US" dirty="0" smtClean="0"/>
              <a:t>Speedup due to increased throughput</a:t>
            </a:r>
          </a:p>
          <a:p>
            <a:pPr lvl="1" eaLnBrk="1" hangingPunct="1"/>
            <a:r>
              <a:rPr lang="en-US" altLang="en-US" dirty="0" smtClean="0"/>
              <a:t>Latency (</a:t>
            </a:r>
            <a:r>
              <a:rPr lang="en-US" altLang="en-US" dirty="0" smtClean="0">
                <a:solidFill>
                  <a:srgbClr val="FF0000"/>
                </a:solidFill>
              </a:rPr>
              <a:t>time for each instruction</a:t>
            </a:r>
            <a:r>
              <a:rPr lang="en-US" altLang="en-US" dirty="0" smtClean="0"/>
              <a:t>) does not decrease</a:t>
            </a:r>
            <a:endParaRPr lang="en-AU" altLang="en-US" dirty="0" smtClean="0"/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1AEE352-5F21-40DC-B215-049D34E1E282}" type="slidenum">
              <a:rPr lang="en-AU" altLang="en-US" sz="1400"/>
              <a:pPr/>
              <a:t>35</a:t>
            </a:fld>
            <a:endParaRPr lang="en-AU" altLang="en-US" sz="1400"/>
          </a:p>
        </p:txBody>
      </p:sp>
      <p:sp>
        <p:nvSpPr>
          <p:cNvPr id="37893" name="Line 4"/>
          <p:cNvSpPr>
            <a:spLocks noChangeShapeType="1"/>
          </p:cNvSpPr>
          <p:nvPr/>
        </p:nvSpPr>
        <p:spPr bwMode="auto">
          <a:xfrm>
            <a:off x="3359150" y="3284538"/>
            <a:ext cx="5545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Up Arrow 5"/>
          <p:cNvSpPr/>
          <p:nvPr/>
        </p:nvSpPr>
        <p:spPr bwMode="auto">
          <a:xfrm>
            <a:off x="10803477" y="2748541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03477" y="2081285"/>
            <a:ext cx="487363" cy="4873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81416" y="2159288"/>
            <a:ext cx="487363" cy="487363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 bwMode="auto">
          <a:xfrm>
            <a:off x="9481416" y="2748541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Pipelining and ISA Design</a:t>
            </a:r>
            <a:endParaRPr lang="en-AU" altLang="en-US" smtClean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MIPS ISA designed for pipelining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All instructions are 32-bits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Easier to fetch and decode in one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c.f. x86: 1- to 17-byte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Few and regular instruction formats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Can decode and read registers in one step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Load/store addressing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Can calculate address in </a:t>
            </a:r>
            <a:r>
              <a:rPr lang="en-US" altLang="en-US" dirty="0" smtClean="0">
                <a:solidFill>
                  <a:srgbClr val="FF0000"/>
                </a:solidFill>
              </a:rPr>
              <a:t>3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rd</a:t>
            </a:r>
            <a:r>
              <a:rPr lang="en-US" altLang="en-US" dirty="0" smtClean="0">
                <a:solidFill>
                  <a:srgbClr val="FF0000"/>
                </a:solidFill>
              </a:rPr>
              <a:t> stage</a:t>
            </a:r>
            <a:r>
              <a:rPr lang="en-US" altLang="en-US" dirty="0" smtClean="0"/>
              <a:t>, access memory in </a:t>
            </a:r>
            <a:r>
              <a:rPr lang="en-US" altLang="en-US" dirty="0" smtClean="0">
                <a:solidFill>
                  <a:srgbClr val="FF0000"/>
                </a:solidFill>
              </a:rPr>
              <a:t>4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th</a:t>
            </a:r>
            <a:r>
              <a:rPr lang="en-US" altLang="en-US" dirty="0" smtClean="0">
                <a:solidFill>
                  <a:srgbClr val="FF0000"/>
                </a:solidFill>
              </a:rPr>
              <a:t> stage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Alignment of memory operands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Memory access takes </a:t>
            </a:r>
            <a:r>
              <a:rPr lang="en-US" altLang="en-US" dirty="0" smtClean="0">
                <a:solidFill>
                  <a:srgbClr val="FF0000"/>
                </a:solidFill>
              </a:rPr>
              <a:t>only one cycle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857EF6-4D55-436A-9DB2-F029B99EC47D}" type="slidenum">
              <a:rPr lang="en-AU" altLang="en-US" sz="1400"/>
              <a:pPr/>
              <a:t>36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598460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Hazards</a:t>
            </a:r>
            <a:endParaRPr lang="en-AU" altLang="en-US" smtClean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Situations that </a:t>
            </a:r>
            <a:r>
              <a:rPr lang="en-US" altLang="en-US" dirty="0" smtClean="0">
                <a:solidFill>
                  <a:srgbClr val="FF0000"/>
                </a:solidFill>
              </a:rPr>
              <a:t>prevent</a:t>
            </a:r>
            <a:r>
              <a:rPr lang="en-US" altLang="en-US" dirty="0" smtClean="0"/>
              <a:t> starting the next instruction in the next cycle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Structure hazards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 required resource is busy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Data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Need to wait for previous instruction to complete its data read/write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Control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Deciding on control action depends on previous instruction</a:t>
            </a:r>
            <a:endParaRPr lang="en-AU" altLang="en-US" dirty="0" smtClean="0"/>
          </a:p>
        </p:txBody>
      </p:sp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2816268-17BA-4615-8465-3E5F83390624}" type="slidenum">
              <a:rPr lang="en-AU" altLang="en-US" sz="1400"/>
              <a:pPr/>
              <a:t>37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96428" y="3560197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6428" y="29376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0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Structure Hazards</a:t>
            </a:r>
            <a:endParaRPr lang="en-AU" altLang="en-US" smtClean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Conflict for use of a resource</a:t>
            </a:r>
          </a:p>
          <a:p>
            <a:pPr eaLnBrk="1" hangingPunct="1"/>
            <a:r>
              <a:rPr lang="en-US" altLang="en-US" dirty="0" smtClean="0"/>
              <a:t>In MIPS pipeline with a single memory</a:t>
            </a:r>
          </a:p>
          <a:p>
            <a:pPr lvl="1" eaLnBrk="1" hangingPunct="1"/>
            <a:r>
              <a:rPr lang="en-US" altLang="en-US" dirty="0" smtClean="0"/>
              <a:t>Load/store requires data access</a:t>
            </a:r>
          </a:p>
          <a:p>
            <a:pPr lvl="1" eaLnBrk="1" hangingPunct="1"/>
            <a:r>
              <a:rPr lang="en-US" altLang="en-US" dirty="0" smtClean="0"/>
              <a:t>Instruction fetch would have to </a:t>
            </a:r>
            <a:r>
              <a:rPr lang="en-US" altLang="en-US" i="1" dirty="0" smtClean="0"/>
              <a:t>stall</a:t>
            </a:r>
            <a:r>
              <a:rPr lang="en-US" altLang="en-US" dirty="0" smtClean="0"/>
              <a:t> for that cycle</a:t>
            </a:r>
          </a:p>
          <a:p>
            <a:pPr lvl="2" eaLnBrk="1" hangingPunct="1"/>
            <a:r>
              <a:rPr lang="en-US" altLang="en-US" dirty="0" smtClean="0"/>
              <a:t>Would cause a pipeline “bubble”</a:t>
            </a:r>
          </a:p>
          <a:p>
            <a:pPr eaLnBrk="1" hangingPunct="1"/>
            <a:r>
              <a:rPr lang="en-US" altLang="en-US" dirty="0" smtClean="0"/>
              <a:t>Hence, pipelined </a:t>
            </a:r>
            <a:r>
              <a:rPr lang="en-US" altLang="en-US" dirty="0" err="1" smtClean="0"/>
              <a:t>datapaths</a:t>
            </a:r>
            <a:r>
              <a:rPr lang="en-US" altLang="en-US" dirty="0" smtClean="0"/>
              <a:t> </a:t>
            </a:r>
            <a:r>
              <a:rPr lang="en-US" altLang="en-US" dirty="0" smtClean="0">
                <a:solidFill>
                  <a:srgbClr val="FF0000"/>
                </a:solidFill>
              </a:rPr>
              <a:t>require separate instruction/data memories</a:t>
            </a:r>
          </a:p>
          <a:p>
            <a:pPr lvl="1" eaLnBrk="1" hangingPunct="1"/>
            <a:r>
              <a:rPr lang="en-US" altLang="en-US" dirty="0" smtClean="0"/>
              <a:t>Or separate instruction/data caches</a:t>
            </a:r>
            <a:endParaRPr lang="en-AU" altLang="en-US" dirty="0" smtClean="0"/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3A62C31-A852-4150-A8C8-176A3EF494B4}" type="slidenum">
              <a:rPr lang="en-AU" altLang="en-US" sz="1400"/>
              <a:pPr/>
              <a:t>38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0517150" y="3071813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8253" y="24757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</a:t>
            </a:r>
            <a:endParaRPr lang="en-AU" altLang="en-US" smtClean="0"/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227262"/>
          </a:xfrm>
        </p:spPr>
        <p:txBody>
          <a:bodyPr/>
          <a:lstStyle/>
          <a:p>
            <a:pPr eaLnBrk="1" hangingPunct="1"/>
            <a:r>
              <a:rPr lang="en-US" altLang="en-US" smtClean="0"/>
              <a:t>An instruction depends on completion of data access by a previous instruction</a:t>
            </a:r>
          </a:p>
          <a:p>
            <a:pPr lvl="1" eaLnBrk="1" hangingPunct="1"/>
            <a:r>
              <a:rPr lang="en-US" altLang="en-US" smtClean="0">
                <a:latin typeface="Lucida Console" panose="020B0609040504020204" pitchFamily="49" charset="0"/>
              </a:rPr>
              <a:t>add	</a:t>
            </a:r>
            <a:r>
              <a:rPr lang="en-US" altLang="en-US" smtClean="0">
                <a:solidFill>
                  <a:srgbClr val="FF0000"/>
                </a:solidFill>
                <a:latin typeface="Lucida Console" panose="020B0609040504020204" pitchFamily="49" charset="0"/>
              </a:rPr>
              <a:t>$s0</a:t>
            </a:r>
            <a:r>
              <a:rPr lang="en-US" altLang="en-US" smtClean="0">
                <a:latin typeface="Lucida Console" panose="020B0609040504020204" pitchFamily="49" charset="0"/>
              </a:rPr>
              <a:t>, $t0, $t1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sub	$t2, </a:t>
            </a:r>
            <a:r>
              <a:rPr lang="en-US" altLang="en-US" smtClean="0">
                <a:solidFill>
                  <a:srgbClr val="FF0000"/>
                </a:solidFill>
                <a:latin typeface="Lucida Console" panose="020B0609040504020204" pitchFamily="49" charset="0"/>
              </a:rPr>
              <a:t>$s0</a:t>
            </a:r>
            <a:r>
              <a:rPr lang="en-US" altLang="en-US" smtClean="0">
                <a:latin typeface="Lucida Console" panose="020B0609040504020204" pitchFamily="49" charset="0"/>
              </a:rPr>
              <a:t>, $t3</a:t>
            </a:r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02649A1-0044-481E-A6DD-00A655405AED}" type="slidenum">
              <a:rPr lang="en-AU" altLang="en-US" sz="1400"/>
              <a:pPr/>
              <a:t>39</a:t>
            </a:fld>
            <a:endParaRPr lang="en-AU" altLang="en-US" sz="1400"/>
          </a:p>
        </p:txBody>
      </p:sp>
      <p:pic>
        <p:nvPicPr>
          <p:cNvPr id="41987" name="Picture 6" descr="data-hazard-bubble-no-forward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3429001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28689" y="2885425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 bwMode="auto">
          <a:xfrm>
            <a:off x="815939" y="3794805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8166" y="29523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0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CPU Overview</a:t>
            </a:r>
            <a:endParaRPr lang="en-AU" altLang="en-US" smtClean="0"/>
          </a:p>
        </p:txBody>
      </p:sp>
      <p:sp>
        <p:nvSpPr>
          <p:cNvPr id="61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6977F6B-0B9F-4E01-9332-187EE1C60C44}" type="slidenum">
              <a:rPr lang="en-AU" altLang="en-US" sz="1400"/>
              <a:pPr/>
              <a:t>4</a:t>
            </a:fld>
            <a:endParaRPr lang="en-AU" altLang="en-US" sz="1400"/>
          </a:p>
        </p:txBody>
      </p:sp>
      <p:pic>
        <p:nvPicPr>
          <p:cNvPr id="6148" name="Picture 4" descr="f04-0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55733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95599" y="312215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5599" y="2553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(aka Bypassing)</a:t>
            </a:r>
            <a:endParaRPr lang="en-AU" altLang="en-US" smtClean="0"/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766887"/>
          </a:xfrm>
        </p:spPr>
        <p:txBody>
          <a:bodyPr/>
          <a:lstStyle/>
          <a:p>
            <a:pPr eaLnBrk="1" hangingPunct="1"/>
            <a:r>
              <a:rPr lang="en-US" altLang="en-US" smtClean="0"/>
              <a:t>Use result when it is computed</a:t>
            </a:r>
          </a:p>
          <a:p>
            <a:pPr lvl="1" eaLnBrk="1" hangingPunct="1"/>
            <a:r>
              <a:rPr lang="en-US" altLang="en-US" smtClean="0"/>
              <a:t>Don’t wait for it to be stored in a register</a:t>
            </a:r>
          </a:p>
          <a:p>
            <a:pPr lvl="1" eaLnBrk="1" hangingPunct="1"/>
            <a:r>
              <a:rPr lang="en-US" altLang="en-US" smtClean="0"/>
              <a:t>Requires extra connections in the datapath</a:t>
            </a:r>
            <a:endParaRPr lang="en-AU" altLang="en-US" smtClean="0"/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ADAC3C4-6ACA-4DD5-B437-C62D1305AFF1}" type="slidenum">
              <a:rPr lang="en-AU" altLang="en-US" sz="1400"/>
              <a:pPr/>
              <a:t>40</a:t>
            </a:fld>
            <a:endParaRPr lang="en-AU" altLang="en-US" sz="1400"/>
          </a:p>
        </p:txBody>
      </p:sp>
      <p:pic>
        <p:nvPicPr>
          <p:cNvPr id="43011" name="Picture 6" descr="f04-29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3284538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8924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Data Hazard</a:t>
            </a:r>
            <a:endParaRPr lang="en-AU" altLang="en-US" smtClean="0"/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en-US" smtClean="0"/>
              <a:t>Can’t always avoid stalls by forwarding</a:t>
            </a:r>
          </a:p>
          <a:p>
            <a:pPr lvl="1" eaLnBrk="1" hangingPunct="1"/>
            <a:r>
              <a:rPr lang="en-US" altLang="en-US" smtClean="0"/>
              <a:t>If value not computed when needed</a:t>
            </a:r>
          </a:p>
          <a:p>
            <a:pPr lvl="1" eaLnBrk="1" hangingPunct="1"/>
            <a:r>
              <a:rPr lang="en-US" altLang="en-US" smtClean="0"/>
              <a:t>Can’t forward backward in time!</a:t>
            </a:r>
            <a:endParaRPr lang="en-AU" altLang="en-US" smtClean="0"/>
          </a:p>
        </p:txBody>
      </p:sp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706C48E-03F2-47E3-8449-54C8F56C4200}" type="slidenum">
              <a:rPr lang="en-AU" altLang="en-US" sz="1400"/>
              <a:pPr/>
              <a:t>41</a:t>
            </a:fld>
            <a:endParaRPr lang="en-AU" altLang="en-US" sz="1400"/>
          </a:p>
        </p:txBody>
      </p:sp>
      <p:pic>
        <p:nvPicPr>
          <p:cNvPr id="44035" name="Picture 6" descr="f04-3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3141664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821381" y="4420900"/>
            <a:ext cx="877455" cy="6557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5265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9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Code Scheduling to Avoid Stalls</a:t>
            </a:r>
            <a:endParaRPr lang="en-AU" altLang="en-US" sz="4000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en-US" smtClean="0"/>
              <a:t>Reorder code to avoid use of load result in the next instruction</a:t>
            </a:r>
          </a:p>
          <a:p>
            <a:pPr eaLnBrk="1" hangingPunct="1"/>
            <a:r>
              <a:rPr lang="en-US" altLang="en-US" smtClean="0"/>
              <a:t>C code for </a:t>
            </a:r>
            <a:r>
              <a:rPr lang="en-US" altLang="en-US" smtClean="0">
                <a:latin typeface="Lucida Console" panose="020B0609040504020204" pitchFamily="49" charset="0"/>
              </a:rPr>
              <a:t>A = B + E; C = B + F;</a:t>
            </a:r>
            <a:endParaRPr lang="en-AU" altLang="en-US" smtClean="0">
              <a:latin typeface="Lucida Console" panose="020B0609040504020204" pitchFamily="49" charset="0"/>
            </a:endParaRP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245FA65-04BB-48A8-99C9-008262F9CA20}" type="slidenum">
              <a:rPr lang="en-AU" altLang="en-US" sz="1400"/>
              <a:pPr/>
              <a:t>42</a:t>
            </a:fld>
            <a:endParaRPr lang="en-AU" altLang="en-US" sz="1400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670301" y="3225801"/>
            <a:ext cx="2820003" cy="2616101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$t1, 0($t0)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  <a:r>
              <a:rPr lang="en-US" altLang="en-US" sz="2000">
                <a:latin typeface="Lucida Console" panose="020B0609040504020204" pitchFamily="49" charset="0"/>
              </a:rPr>
              <a:t>, 4($t0)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$t3,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$t3, 12($t0)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  <a:r>
              <a:rPr lang="en-US" altLang="en-US" sz="2000">
                <a:latin typeface="Lucida Console" panose="020B0609040504020204" pitchFamily="49" charset="0"/>
              </a:rPr>
              <a:t>, 8($t0)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$t5,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$t5, 16($t0)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45062" name="AutoShape 5"/>
          <p:cNvSpPr>
            <a:spLocks/>
          </p:cNvSpPr>
          <p:nvPr/>
        </p:nvSpPr>
        <p:spPr bwMode="auto">
          <a:xfrm>
            <a:off x="2301875" y="4078289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45063" name="AutoShape 6"/>
          <p:cNvSpPr>
            <a:spLocks/>
          </p:cNvSpPr>
          <p:nvPr/>
        </p:nvSpPr>
        <p:spPr bwMode="auto">
          <a:xfrm>
            <a:off x="2301875" y="5157789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45064" name="Text Box 7"/>
          <p:cNvSpPr txBox="1">
            <a:spLocks noChangeArrowheads="1"/>
          </p:cNvSpPr>
          <p:nvPr/>
        </p:nvSpPr>
        <p:spPr bwMode="auto">
          <a:xfrm>
            <a:off x="6981826" y="3225801"/>
            <a:ext cx="2820003" cy="2616101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$t1, 0($t0)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  <a:r>
              <a:rPr lang="en-US" altLang="en-US" sz="2000">
                <a:latin typeface="Lucida Console" panose="020B0609040504020204" pitchFamily="49" charset="0"/>
              </a:rPr>
              <a:t>, 4($t0)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  <a:r>
              <a:rPr lang="en-US" altLang="en-US" sz="2000">
                <a:latin typeface="Lucida Console" panose="020B0609040504020204" pitchFamily="49" charset="0"/>
              </a:rPr>
              <a:t>, 8($t0)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$t3,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$t3, 12($t0)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$t5,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$t5, 16($t0)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45065" name="Line 8"/>
          <p:cNvSpPr>
            <a:spLocks noChangeShapeType="1"/>
          </p:cNvSpPr>
          <p:nvPr/>
        </p:nvSpPr>
        <p:spPr bwMode="auto">
          <a:xfrm flipV="1">
            <a:off x="6096001" y="4221163"/>
            <a:ext cx="936625" cy="6477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6" name="Oval 9"/>
          <p:cNvSpPr>
            <a:spLocks noChangeArrowheads="1"/>
          </p:cNvSpPr>
          <p:nvPr/>
        </p:nvSpPr>
        <p:spPr bwMode="auto">
          <a:xfrm>
            <a:off x="4295775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7" name="Oval 10"/>
          <p:cNvSpPr>
            <a:spLocks noChangeArrowheads="1"/>
          </p:cNvSpPr>
          <p:nvPr/>
        </p:nvSpPr>
        <p:spPr bwMode="auto">
          <a:xfrm>
            <a:off x="5808663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8" name="Oval 11"/>
          <p:cNvSpPr>
            <a:spLocks noChangeArrowheads="1"/>
          </p:cNvSpPr>
          <p:nvPr/>
        </p:nvSpPr>
        <p:spPr bwMode="auto">
          <a:xfrm>
            <a:off x="4295775" y="46529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9" name="Oval 12"/>
          <p:cNvSpPr>
            <a:spLocks noChangeArrowheads="1"/>
          </p:cNvSpPr>
          <p:nvPr/>
        </p:nvSpPr>
        <p:spPr bwMode="auto">
          <a:xfrm>
            <a:off x="5808663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0" name="Oval 13"/>
          <p:cNvSpPr>
            <a:spLocks noChangeArrowheads="1"/>
          </p:cNvSpPr>
          <p:nvPr/>
        </p:nvSpPr>
        <p:spPr bwMode="auto">
          <a:xfrm>
            <a:off x="7608888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1" name="Oval 14"/>
          <p:cNvSpPr>
            <a:spLocks noChangeArrowheads="1"/>
          </p:cNvSpPr>
          <p:nvPr/>
        </p:nvSpPr>
        <p:spPr bwMode="auto">
          <a:xfrm>
            <a:off x="9120188" y="429260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2" name="Oval 15"/>
          <p:cNvSpPr>
            <a:spLocks noChangeArrowheads="1"/>
          </p:cNvSpPr>
          <p:nvPr/>
        </p:nvSpPr>
        <p:spPr bwMode="auto">
          <a:xfrm>
            <a:off x="9120188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3" name="Oval 16"/>
          <p:cNvSpPr>
            <a:spLocks noChangeArrowheads="1"/>
          </p:cNvSpPr>
          <p:nvPr/>
        </p:nvSpPr>
        <p:spPr bwMode="auto">
          <a:xfrm>
            <a:off x="7608888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4" name="Line 17"/>
          <p:cNvSpPr>
            <a:spLocks noChangeShapeType="1"/>
          </p:cNvSpPr>
          <p:nvPr/>
        </p:nvSpPr>
        <p:spPr bwMode="auto">
          <a:xfrm>
            <a:off x="4933951" y="3819525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5" name="Line 18"/>
          <p:cNvSpPr>
            <a:spLocks noChangeShapeType="1"/>
          </p:cNvSpPr>
          <p:nvPr/>
        </p:nvSpPr>
        <p:spPr bwMode="auto">
          <a:xfrm>
            <a:off x="4924425" y="4918075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Line 19"/>
          <p:cNvSpPr>
            <a:spLocks noChangeShapeType="1"/>
          </p:cNvSpPr>
          <p:nvPr/>
        </p:nvSpPr>
        <p:spPr bwMode="auto">
          <a:xfrm>
            <a:off x="8250238" y="3829051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7" name="Line 20"/>
          <p:cNvSpPr>
            <a:spLocks noChangeShapeType="1"/>
          </p:cNvSpPr>
          <p:nvPr/>
        </p:nvSpPr>
        <p:spPr bwMode="auto">
          <a:xfrm>
            <a:off x="8178800" y="4287839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8" name="Text Box 21"/>
          <p:cNvSpPr txBox="1">
            <a:spLocks noChangeArrowheads="1"/>
          </p:cNvSpPr>
          <p:nvPr/>
        </p:nvSpPr>
        <p:spPr bwMode="auto">
          <a:xfrm>
            <a:off x="7824789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11 cycles</a:t>
            </a:r>
            <a:endParaRPr lang="en-AU" altLang="en-US" sz="1800"/>
          </a:p>
        </p:txBody>
      </p:sp>
      <p:sp>
        <p:nvSpPr>
          <p:cNvPr id="45079" name="Text Box 22"/>
          <p:cNvSpPr txBox="1">
            <a:spLocks noChangeArrowheads="1"/>
          </p:cNvSpPr>
          <p:nvPr/>
        </p:nvSpPr>
        <p:spPr bwMode="auto">
          <a:xfrm>
            <a:off x="4511676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13 cycles</a:t>
            </a:r>
            <a:endParaRPr lang="en-AU" altLang="en-US" sz="1800"/>
          </a:p>
        </p:txBody>
      </p:sp>
      <p:sp>
        <p:nvSpPr>
          <p:cNvPr id="24" name="Up Arrow 23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3542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Control Hazards</a:t>
            </a:r>
            <a:endParaRPr lang="en-AU" altLang="en-US" smtClean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Branch determines flow of control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Fetching next instruction depends on branch outcome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Pipeline can’t always fetch correct instruction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Still working on ID stage of branch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In MIPS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Need to compare registers and compute target early in the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Add hardware to do it in ID stage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E5F98C4-723A-49BD-9C9B-A7CA077EE49F}" type="slidenum">
              <a:rPr lang="en-AU" altLang="en-US" sz="1400"/>
              <a:pPr/>
              <a:t>43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98610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 on Branch</a:t>
            </a:r>
            <a:endParaRPr lang="en-AU" altLang="en-US" smtClean="0"/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1306512"/>
          </a:xfrm>
        </p:spPr>
        <p:txBody>
          <a:bodyPr/>
          <a:lstStyle/>
          <a:p>
            <a:pPr eaLnBrk="1" hangingPunct="1"/>
            <a:r>
              <a:rPr lang="en-US" altLang="en-US" smtClean="0"/>
              <a:t>Wait until branch outcome determined before fetching next instruction</a:t>
            </a:r>
            <a:endParaRPr lang="en-AU" altLang="en-US" smtClean="0"/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666BF80-E882-4148-B969-47A388CCCA52}" type="slidenum">
              <a:rPr lang="en-AU" altLang="en-US" sz="1400"/>
              <a:pPr/>
              <a:t>44</a:t>
            </a:fld>
            <a:endParaRPr lang="en-AU" altLang="en-US" sz="1400"/>
          </a:p>
        </p:txBody>
      </p:sp>
      <p:pic>
        <p:nvPicPr>
          <p:cNvPr id="47107" name="Picture 6" descr="f04-3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2852738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Prediction</a:t>
            </a:r>
            <a:endParaRPr lang="en-AU" altLang="en-US" smtClean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Longer pipelines can’t readily determine branch outcome early</a:t>
            </a:r>
          </a:p>
          <a:p>
            <a:pPr lvl="1" eaLnBrk="1" hangingPunct="1"/>
            <a:r>
              <a:rPr lang="en-US" altLang="en-US" dirty="0" smtClean="0"/>
              <a:t>Stall penalty becomes unacceptable</a:t>
            </a:r>
          </a:p>
          <a:p>
            <a:pPr eaLnBrk="1" hangingPunct="1"/>
            <a:r>
              <a:rPr lang="en-US" altLang="en-US" dirty="0" smtClean="0"/>
              <a:t>Predict outcome of branch</a:t>
            </a:r>
          </a:p>
          <a:p>
            <a:pPr lvl="1" eaLnBrk="1" hangingPunct="1"/>
            <a:r>
              <a:rPr lang="en-US" altLang="en-US" dirty="0" smtClean="0"/>
              <a:t>Only stall if prediction is wrong</a:t>
            </a:r>
          </a:p>
          <a:p>
            <a:pPr eaLnBrk="1" hangingPunct="1"/>
            <a:r>
              <a:rPr lang="en-US" altLang="en-US" dirty="0" smtClean="0"/>
              <a:t>In MIPS pipeline</a:t>
            </a:r>
          </a:p>
          <a:p>
            <a:pPr lvl="1" eaLnBrk="1" hangingPunct="1"/>
            <a:r>
              <a:rPr lang="en-US" altLang="en-US" dirty="0" smtClean="0"/>
              <a:t>Can </a:t>
            </a:r>
            <a:r>
              <a:rPr lang="en-US" altLang="en-US" dirty="0" smtClean="0">
                <a:solidFill>
                  <a:srgbClr val="FF0000"/>
                </a:solidFill>
              </a:rPr>
              <a:t>predict </a:t>
            </a:r>
            <a:r>
              <a:rPr lang="en-US" altLang="en-US" dirty="0" smtClean="0"/>
              <a:t>branches not taken</a:t>
            </a:r>
          </a:p>
          <a:p>
            <a:pPr lvl="1" eaLnBrk="1" hangingPunct="1"/>
            <a:r>
              <a:rPr lang="en-US" altLang="en-US" dirty="0" smtClean="0"/>
              <a:t>Fetch instruction after branch, with no delay</a:t>
            </a:r>
            <a:endParaRPr lang="en-AU" altLang="en-US" dirty="0" smtClean="0"/>
          </a:p>
        </p:txBody>
      </p:sp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94B5588-91F7-463A-A88D-AF7B655A1E62}" type="slidenum">
              <a:rPr lang="en-AU" altLang="en-US" sz="1400"/>
              <a:pPr/>
              <a:t>45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79843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Predict Not Taken</a:t>
            </a:r>
            <a:endParaRPr lang="en-AU" altLang="en-US" smtClean="0"/>
          </a:p>
        </p:txBody>
      </p:sp>
      <p:sp>
        <p:nvSpPr>
          <p:cNvPr id="491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2E2164-6B27-4A8C-B397-434ECF25C382}" type="slidenum">
              <a:rPr lang="en-AU" altLang="en-US" sz="1400"/>
              <a:pPr/>
              <a:t>46</a:t>
            </a:fld>
            <a:endParaRPr lang="en-AU" altLang="en-US" sz="1400"/>
          </a:p>
        </p:txBody>
      </p:sp>
      <p:pic>
        <p:nvPicPr>
          <p:cNvPr id="49155" name="Picture 7" descr="f04-32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268414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2279650" y="2133601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Prediction correct</a:t>
            </a:r>
            <a:endParaRPr lang="en-AU" altLang="en-US" sz="1800"/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2279650" y="4797426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Prediction incorrect</a:t>
            </a:r>
            <a:endParaRPr lang="en-AU" altLang="en-US" sz="1800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More-Realistic Branch Prediction</a:t>
            </a:r>
            <a:endParaRPr lang="en-AU" altLang="en-US" sz="4000"/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Static branch prediction</a:t>
            </a:r>
          </a:p>
          <a:p>
            <a:pPr lvl="1" eaLnBrk="1" hangingPunct="1"/>
            <a:r>
              <a:rPr lang="en-US" altLang="en-US" dirty="0"/>
              <a:t>Based on typical branch behavior</a:t>
            </a:r>
          </a:p>
          <a:p>
            <a:pPr lvl="1" eaLnBrk="1" hangingPunct="1"/>
            <a:r>
              <a:rPr lang="en-US" altLang="en-US" dirty="0"/>
              <a:t>Example: loop and if-statement branches</a:t>
            </a:r>
          </a:p>
          <a:p>
            <a:pPr lvl="2" eaLnBrk="1" hangingPunct="1"/>
            <a:r>
              <a:rPr lang="en-US" altLang="en-US" dirty="0"/>
              <a:t>Predict </a:t>
            </a:r>
            <a:r>
              <a:rPr lang="en-US" altLang="en-US" dirty="0">
                <a:solidFill>
                  <a:srgbClr val="FF0000"/>
                </a:solidFill>
              </a:rPr>
              <a:t>backward </a:t>
            </a:r>
            <a:r>
              <a:rPr lang="en-US" altLang="en-US" dirty="0"/>
              <a:t>branches </a:t>
            </a:r>
            <a:r>
              <a:rPr lang="en-US" altLang="en-US" dirty="0">
                <a:solidFill>
                  <a:srgbClr val="FF0000"/>
                </a:solidFill>
              </a:rPr>
              <a:t>taken</a:t>
            </a:r>
          </a:p>
          <a:p>
            <a:pPr lvl="2" eaLnBrk="1" hangingPunct="1"/>
            <a:r>
              <a:rPr lang="en-US" altLang="en-US" dirty="0"/>
              <a:t>Predict </a:t>
            </a:r>
            <a:r>
              <a:rPr lang="en-US" altLang="en-US" dirty="0">
                <a:solidFill>
                  <a:srgbClr val="FF0000"/>
                </a:solidFill>
              </a:rPr>
              <a:t>forward</a:t>
            </a:r>
            <a:r>
              <a:rPr lang="en-US" altLang="en-US" dirty="0"/>
              <a:t> branches not </a:t>
            </a:r>
            <a:r>
              <a:rPr lang="en-US" altLang="en-US" dirty="0">
                <a:solidFill>
                  <a:srgbClr val="FF0000"/>
                </a:solidFill>
              </a:rPr>
              <a:t>taken</a:t>
            </a:r>
          </a:p>
          <a:p>
            <a:pPr eaLnBrk="1" hangingPunct="1"/>
            <a:r>
              <a:rPr lang="en-US" altLang="en-US" dirty="0"/>
              <a:t>Dynamic branch prediction</a:t>
            </a:r>
          </a:p>
          <a:p>
            <a:pPr lvl="1" eaLnBrk="1" hangingPunct="1"/>
            <a:r>
              <a:rPr lang="en-US" altLang="en-US" dirty="0"/>
              <a:t>Hardware measures actual branch behavior</a:t>
            </a:r>
          </a:p>
          <a:p>
            <a:pPr lvl="2" eaLnBrk="1" hangingPunct="1"/>
            <a:r>
              <a:rPr lang="en-US" altLang="en-US" dirty="0"/>
              <a:t>e.g., record recent history of each branch</a:t>
            </a:r>
          </a:p>
          <a:p>
            <a:pPr lvl="1" eaLnBrk="1" hangingPunct="1"/>
            <a:r>
              <a:rPr lang="en-US" altLang="en-US" dirty="0"/>
              <a:t>Assume future behavior will continue the trend</a:t>
            </a:r>
          </a:p>
          <a:p>
            <a:pPr lvl="2" eaLnBrk="1" hangingPunct="1"/>
            <a:r>
              <a:rPr lang="en-US" altLang="en-US" dirty="0">
                <a:solidFill>
                  <a:srgbClr val="FF0000"/>
                </a:solidFill>
              </a:rPr>
              <a:t>When wrong, stall while re-fetching, and update history</a:t>
            </a:r>
            <a:endParaRPr lang="en-AU" altLang="en-US" dirty="0">
              <a:solidFill>
                <a:srgbClr val="FF0000"/>
              </a:solidFill>
            </a:endParaRP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0F47DDD-5D83-4079-96A2-8B700086D0A8}" type="slidenum">
              <a:rPr lang="en-AU" altLang="en-US" sz="1400"/>
              <a:pPr/>
              <a:t>47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Summary</a:t>
            </a:r>
            <a:endParaRPr lang="en-AU" altLang="en-US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Pipelining improves performance by increasing instruction throughput</a:t>
            </a:r>
          </a:p>
          <a:p>
            <a:pPr lvl="1" eaLnBrk="1" hangingPunct="1"/>
            <a:r>
              <a:rPr lang="en-US" altLang="en-US" dirty="0" smtClean="0"/>
              <a:t>Executes multiple instructions in parallel</a:t>
            </a:r>
          </a:p>
          <a:p>
            <a:pPr lvl="1" eaLnBrk="1" hangingPunct="1"/>
            <a:r>
              <a:rPr lang="en-US" altLang="en-US" dirty="0" smtClean="0"/>
              <a:t>Each instruction has the same latency</a:t>
            </a:r>
          </a:p>
          <a:p>
            <a:pPr eaLnBrk="1" hangingPunct="1"/>
            <a:r>
              <a:rPr lang="en-US" altLang="en-US" dirty="0" smtClean="0"/>
              <a:t>Subject to hazards</a:t>
            </a:r>
          </a:p>
          <a:p>
            <a:pPr lvl="1" eaLnBrk="1" hangingPunct="1"/>
            <a:r>
              <a:rPr lang="en-US" altLang="en-US" dirty="0" smtClean="0"/>
              <a:t>Structure, data, control</a:t>
            </a:r>
          </a:p>
          <a:p>
            <a:pPr eaLnBrk="1" hangingPunct="1"/>
            <a:r>
              <a:rPr lang="en-AU" altLang="en-US" dirty="0" smtClean="0"/>
              <a:t>Instruction set design affects complexity of pipeline implementation</a:t>
            </a:r>
          </a:p>
        </p:txBody>
      </p:sp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30ADF61-ED26-4051-8122-71292472D2E9}" type="slidenum">
              <a:rPr lang="en-AU" altLang="en-US" sz="1400"/>
              <a:pPr/>
              <a:t>48</a:t>
            </a:fld>
            <a:endParaRPr lang="en-AU" altLang="en-US" sz="1400"/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4128172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Pipelined Datapath</a:t>
            </a:r>
            <a:endParaRPr lang="en-AU" altLang="en-US" smtClean="0"/>
          </a:p>
        </p:txBody>
      </p:sp>
      <p:sp>
        <p:nvSpPr>
          <p:cNvPr id="522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E543051-2CF2-48FE-88C9-72046FA8B12E}" type="slidenum">
              <a:rPr lang="en-AU" altLang="en-US" sz="1400"/>
              <a:pPr/>
              <a:t>49</a:t>
            </a:fld>
            <a:endParaRPr lang="en-AU" altLang="en-US" sz="1400"/>
          </a:p>
        </p:txBody>
      </p:sp>
      <p:pic>
        <p:nvPicPr>
          <p:cNvPr id="52227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3"/>
          <p:cNvSpPr txBox="1">
            <a:spLocks noChangeArrowheads="1"/>
          </p:cNvSpPr>
          <p:nvPr/>
        </p:nvSpPr>
        <p:spPr bwMode="auto">
          <a:xfrm rot="5400000">
            <a:off x="8551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§4.6 Pipelined Datapath and Control</a:t>
            </a:r>
          </a:p>
        </p:txBody>
      </p:sp>
      <p:sp>
        <p:nvSpPr>
          <p:cNvPr id="52230" name="AutoShape 5"/>
          <p:cNvSpPr>
            <a:spLocks/>
          </p:cNvSpPr>
          <p:nvPr/>
        </p:nvSpPr>
        <p:spPr bwMode="auto">
          <a:xfrm>
            <a:off x="3648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52231" name="AutoShape 6"/>
          <p:cNvSpPr>
            <a:spLocks/>
          </p:cNvSpPr>
          <p:nvPr/>
        </p:nvSpPr>
        <p:spPr bwMode="auto">
          <a:xfrm>
            <a:off x="1919289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52232" name="Text Box 7"/>
          <p:cNvSpPr txBox="1">
            <a:spLocks noChangeArrowheads="1"/>
          </p:cNvSpPr>
          <p:nvPr/>
        </p:nvSpPr>
        <p:spPr bwMode="auto">
          <a:xfrm>
            <a:off x="1703389" y="5013326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Right-to-left flow leads to hazards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173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Multiplexers</a:t>
            </a:r>
            <a:endParaRPr lang="en-AU" altLang="en-US" smtClean="0"/>
          </a:p>
        </p:txBody>
      </p:sp>
      <p:sp>
        <p:nvSpPr>
          <p:cNvPr id="71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5339A8C-59A3-4B1B-B609-C457AEDE2B34}" type="slidenum">
              <a:rPr lang="en-AU" altLang="en-US" sz="1400"/>
              <a:pPr/>
              <a:t>5</a:t>
            </a:fld>
            <a:endParaRPr lang="en-AU" altLang="en-US" sz="1400"/>
          </a:p>
        </p:txBody>
      </p:sp>
      <p:pic>
        <p:nvPicPr>
          <p:cNvPr id="7171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55733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Oval 3"/>
          <p:cNvSpPr>
            <a:spLocks noChangeArrowheads="1"/>
          </p:cNvSpPr>
          <p:nvPr/>
        </p:nvSpPr>
        <p:spPr bwMode="auto">
          <a:xfrm>
            <a:off x="7715251" y="2995614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3" name="Oval 4"/>
          <p:cNvSpPr>
            <a:spLocks noChangeArrowheads="1"/>
          </p:cNvSpPr>
          <p:nvPr/>
        </p:nvSpPr>
        <p:spPr bwMode="auto">
          <a:xfrm>
            <a:off x="4656139" y="1195389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5" name="Line 6"/>
          <p:cNvSpPr>
            <a:spLocks noChangeShapeType="1"/>
          </p:cNvSpPr>
          <p:nvPr/>
        </p:nvSpPr>
        <p:spPr bwMode="auto">
          <a:xfrm flipH="1">
            <a:off x="4872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Arc 7"/>
          <p:cNvSpPr>
            <a:spLocks/>
          </p:cNvSpPr>
          <p:nvPr/>
        </p:nvSpPr>
        <p:spPr bwMode="auto">
          <a:xfrm rot="10800000" flipH="1" flipV="1">
            <a:off x="4872039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3822340 w 21600"/>
              <a:gd name="T3" fmla="*/ 2158000 h 21600"/>
              <a:gd name="T4" fmla="*/ 0 w 21600"/>
              <a:gd name="T5" fmla="*/ 21580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Line 8"/>
          <p:cNvSpPr>
            <a:spLocks noChangeShapeType="1"/>
          </p:cNvSpPr>
          <p:nvPr/>
        </p:nvSpPr>
        <p:spPr bwMode="auto">
          <a:xfrm flipH="1">
            <a:off x="7896226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Arc 9"/>
          <p:cNvSpPr>
            <a:spLocks/>
          </p:cNvSpPr>
          <p:nvPr/>
        </p:nvSpPr>
        <p:spPr bwMode="auto">
          <a:xfrm rot="10800000" flipH="1" flipV="1">
            <a:off x="7896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3822367 w 21600"/>
              <a:gd name="T3" fmla="*/ 2158000 h 21600"/>
              <a:gd name="T4" fmla="*/ 0 w 21600"/>
              <a:gd name="T5" fmla="*/ 21580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0"/>
          <p:cNvSpPr>
            <a:spLocks noChangeArrowheads="1"/>
          </p:cNvSpPr>
          <p:nvPr/>
        </p:nvSpPr>
        <p:spPr bwMode="auto">
          <a:xfrm>
            <a:off x="6886576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0" name="Line 11"/>
          <p:cNvSpPr>
            <a:spLocks noChangeShapeType="1"/>
          </p:cNvSpPr>
          <p:nvPr/>
        </p:nvSpPr>
        <p:spPr bwMode="auto">
          <a:xfrm>
            <a:off x="7175501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Arc 12"/>
          <p:cNvSpPr>
            <a:spLocks/>
          </p:cNvSpPr>
          <p:nvPr/>
        </p:nvSpPr>
        <p:spPr bwMode="auto">
          <a:xfrm rot="10800000" flipV="1">
            <a:off x="7423151" y="5013326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966183 w 21600"/>
              <a:gd name="T3" fmla="*/ 3864706 h 21600"/>
              <a:gd name="T4" fmla="*/ 0 w 21600"/>
              <a:gd name="T5" fmla="*/ 386470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Rectangle 13"/>
          <p:cNvSpPr>
            <a:spLocks noChangeArrowheads="1"/>
          </p:cNvSpPr>
          <p:nvPr/>
        </p:nvSpPr>
        <p:spPr bwMode="auto">
          <a:xfrm>
            <a:off x="7032626" y="1196976"/>
            <a:ext cx="3527425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dirty="0">
                <a:solidFill>
                  <a:srgbClr val="FF0000"/>
                </a:solidFill>
              </a:rPr>
              <a:t>Can’t just join wires together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AU" altLang="en-US" sz="2400" dirty="0"/>
              <a:t>Use </a:t>
            </a:r>
            <a:r>
              <a:rPr lang="en-AU" altLang="en-US" sz="2400" dirty="0">
                <a:solidFill>
                  <a:srgbClr val="FF0000"/>
                </a:solidFill>
              </a:rPr>
              <a:t>multiplexers</a:t>
            </a:r>
          </a:p>
        </p:txBody>
      </p:sp>
    </p:spTree>
    <p:extLst>
      <p:ext uri="{BB962C8B-B14F-4D97-AF65-F5344CB8AC3E}">
        <p14:creationId xmlns:p14="http://schemas.microsoft.com/office/powerpoint/2010/main" val="25600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registers</a:t>
            </a:r>
            <a:endParaRPr lang="en-AU" altLang="en-US" smtClean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351837" cy="13065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Need registers between stages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</a:rPr>
              <a:t>To hold information produced in previous cycle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35B6B99-D028-45D5-BBB4-7C424F6AF559}" type="slidenum">
              <a:rPr lang="en-AU" altLang="en-US" sz="1400"/>
              <a:pPr/>
              <a:t>50</a:t>
            </a:fld>
            <a:endParaRPr lang="en-AU" altLang="en-US" sz="1400"/>
          </a:p>
        </p:txBody>
      </p:sp>
      <p:pic>
        <p:nvPicPr>
          <p:cNvPr id="53251" name="Picture 7" descr="f04-35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492376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28689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Operation</a:t>
            </a:r>
            <a:endParaRPr lang="en-AU" altLang="en-US" smtClean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Cycle-by-cycle flow of instructions through the pipelined </a:t>
            </a:r>
            <a:r>
              <a:rPr lang="en-US" altLang="en-US" dirty="0" err="1" smtClean="0"/>
              <a:t>datapath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“</a:t>
            </a:r>
            <a:r>
              <a:rPr lang="en-US" altLang="en-US" dirty="0" smtClean="0">
                <a:solidFill>
                  <a:srgbClr val="FF0000"/>
                </a:solidFill>
              </a:rPr>
              <a:t>Single-clock-cycle</a:t>
            </a:r>
            <a:r>
              <a:rPr lang="en-US" altLang="en-US" dirty="0" smtClean="0"/>
              <a:t>” pipeline diagram</a:t>
            </a:r>
          </a:p>
          <a:p>
            <a:pPr lvl="2" eaLnBrk="1" hangingPunct="1"/>
            <a:r>
              <a:rPr lang="en-US" altLang="en-US" dirty="0" smtClean="0"/>
              <a:t>Shows pipeline usage in a single cycle</a:t>
            </a:r>
          </a:p>
          <a:p>
            <a:pPr lvl="2" eaLnBrk="1" hangingPunct="1"/>
            <a:r>
              <a:rPr lang="en-US" altLang="en-US" dirty="0" smtClean="0"/>
              <a:t>Highlight resources used</a:t>
            </a:r>
          </a:p>
          <a:p>
            <a:pPr lvl="1" eaLnBrk="1" hangingPunct="1"/>
            <a:r>
              <a:rPr lang="en-US" altLang="en-US" dirty="0" smtClean="0"/>
              <a:t>c.f. “</a:t>
            </a:r>
            <a:r>
              <a:rPr lang="en-US" altLang="en-US" dirty="0" smtClean="0">
                <a:solidFill>
                  <a:srgbClr val="FF0000"/>
                </a:solidFill>
              </a:rPr>
              <a:t>multi-clock-cycle</a:t>
            </a:r>
            <a:r>
              <a:rPr lang="en-US" altLang="en-US" dirty="0" smtClean="0"/>
              <a:t>” diagram</a:t>
            </a:r>
          </a:p>
          <a:p>
            <a:pPr lvl="2" eaLnBrk="1" hangingPunct="1"/>
            <a:r>
              <a:rPr lang="en-US" altLang="en-US" dirty="0" smtClean="0"/>
              <a:t>Graph of operation over time</a:t>
            </a:r>
          </a:p>
          <a:p>
            <a:pPr eaLnBrk="1" hangingPunct="1"/>
            <a:r>
              <a:rPr lang="en-US" altLang="en-US" dirty="0" smtClean="0"/>
              <a:t>We’ll look at “single-clock-cycle” diagrams for load &amp; store</a:t>
            </a:r>
            <a:endParaRPr lang="en-AU" altLang="en-US" dirty="0" smtClean="0"/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E2B26D9-2615-4BFD-AAF1-3C954F45D805}" type="slidenum">
              <a:rPr lang="en-AU" altLang="en-US" sz="1400"/>
              <a:pPr/>
              <a:t>51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560859" y="236984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0859" y="18175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IF for Load, Store, …</a:t>
            </a:r>
            <a:endParaRPr lang="en-AU" altLang="en-US" smtClean="0"/>
          </a:p>
        </p:txBody>
      </p:sp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B08C305-FCC4-4013-91B5-F0293FB09DFF}" type="slidenum">
              <a:rPr lang="en-AU" altLang="en-US" sz="1400"/>
              <a:pPr/>
              <a:t>52</a:t>
            </a:fld>
            <a:endParaRPr lang="en-AU" altLang="en-US" sz="1400"/>
          </a:p>
        </p:txBody>
      </p:sp>
      <p:pic>
        <p:nvPicPr>
          <p:cNvPr id="55299" name="Picture 7" descr="f04-36-P374493-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420814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8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ID for Load, Store, …</a:t>
            </a:r>
            <a:endParaRPr lang="en-AU" altLang="en-US" smtClean="0"/>
          </a:p>
        </p:txBody>
      </p:sp>
      <p:sp>
        <p:nvSpPr>
          <p:cNvPr id="5632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3452562-E9C3-40D8-A8C8-FF163D65FEB5}" type="slidenum">
              <a:rPr lang="en-AU" altLang="en-US" sz="1400"/>
              <a:pPr/>
              <a:t>53</a:t>
            </a:fld>
            <a:endParaRPr lang="en-AU" altLang="en-US" sz="1400"/>
          </a:p>
        </p:txBody>
      </p:sp>
      <p:pic>
        <p:nvPicPr>
          <p:cNvPr id="56323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452564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853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 for Load</a:t>
            </a:r>
            <a:endParaRPr lang="en-AU" altLang="en-US" smtClean="0"/>
          </a:p>
        </p:txBody>
      </p:sp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5FB5E4D-435A-4721-B6AF-469F2C8F1253}" type="slidenum">
              <a:rPr lang="en-AU" altLang="en-US" sz="1400"/>
              <a:pPr/>
              <a:t>54</a:t>
            </a:fld>
            <a:endParaRPr lang="en-AU" altLang="en-US" sz="1400"/>
          </a:p>
        </p:txBody>
      </p:sp>
      <p:pic>
        <p:nvPicPr>
          <p:cNvPr id="57347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341438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649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MEM for Load</a:t>
            </a:r>
            <a:endParaRPr lang="en-AU" altLang="en-US" smtClean="0"/>
          </a:p>
        </p:txBody>
      </p:sp>
      <p:sp>
        <p:nvSpPr>
          <p:cNvPr id="583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F5069EB-9D0C-490E-B935-2768AE34BEFF}" type="slidenum">
              <a:rPr lang="en-AU" altLang="en-US" sz="1400"/>
              <a:pPr/>
              <a:t>55</a:t>
            </a:fld>
            <a:endParaRPr lang="en-AU" altLang="en-US" sz="1400"/>
          </a:p>
        </p:txBody>
      </p:sp>
      <p:pic>
        <p:nvPicPr>
          <p:cNvPr id="58371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99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WB for Load</a:t>
            </a:r>
            <a:endParaRPr lang="en-AU" altLang="en-US" smtClean="0"/>
          </a:p>
        </p:txBody>
      </p:sp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24C1F5D-E904-4037-92EA-E2F80260F563}" type="slidenum">
              <a:rPr lang="en-AU" altLang="en-US" sz="1400"/>
              <a:pPr/>
              <a:t>56</a:t>
            </a:fld>
            <a:endParaRPr lang="en-AU" altLang="en-US" sz="1400"/>
          </a:p>
        </p:txBody>
      </p:sp>
      <p:pic>
        <p:nvPicPr>
          <p:cNvPr id="59395" name="Picture 10" descr="f04-38-P374493-W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4583114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2711451" y="5084764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Wrong</a:t>
            </a:r>
            <a:br>
              <a:rPr lang="en-US" altLang="en-US"/>
            </a:br>
            <a:r>
              <a:rPr lang="en-US" altLang="en-US"/>
              <a:t>register</a:t>
            </a:r>
            <a:br>
              <a:rPr lang="en-US" altLang="en-US"/>
            </a:br>
            <a:r>
              <a:rPr lang="en-US" altLang="en-US"/>
              <a:t>number</a:t>
            </a:r>
            <a:endParaRPr lang="en-AU" altLang="en-US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8346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2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5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74788" grpId="0" animBg="1"/>
      <p:bldP spid="37478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Corrected Datapath for Load</a:t>
            </a:r>
            <a:endParaRPr lang="en-AU" altLang="en-US" smtClean="0"/>
          </a:p>
        </p:txBody>
      </p:sp>
      <p:sp>
        <p:nvSpPr>
          <p:cNvPr id="6041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6087AAE-AC87-4025-8B01-274963E7425E}" type="slidenum">
              <a:rPr lang="en-AU" altLang="en-US" sz="1400"/>
              <a:pPr/>
              <a:t>57</a:t>
            </a:fld>
            <a:endParaRPr lang="en-AU" altLang="en-US" sz="1400"/>
          </a:p>
        </p:txBody>
      </p:sp>
      <p:pic>
        <p:nvPicPr>
          <p:cNvPr id="60419" name="Picture 6" descr="f04-4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3186545" y="5938982"/>
            <a:ext cx="2890982" cy="69272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 for Store</a:t>
            </a:r>
            <a:endParaRPr lang="en-AU" altLang="en-US" smtClean="0"/>
          </a:p>
        </p:txBody>
      </p:sp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54A9053-0F26-4A97-AE98-F8C6DF8AA1FC}" type="slidenum">
              <a:rPr lang="en-AU" altLang="en-US" sz="1400"/>
              <a:pPr/>
              <a:t>58</a:t>
            </a:fld>
            <a:endParaRPr lang="en-AU" altLang="en-US" sz="1400"/>
          </a:p>
        </p:txBody>
      </p:sp>
      <p:pic>
        <p:nvPicPr>
          <p:cNvPr id="61443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090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MEM for Store</a:t>
            </a:r>
            <a:endParaRPr lang="en-AU" altLang="en-US" smtClean="0"/>
          </a:p>
        </p:txBody>
      </p:sp>
      <p:sp>
        <p:nvSpPr>
          <p:cNvPr id="6246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B40B316-3959-4729-85F0-BF3ABA0C7D9A}" type="slidenum">
              <a:rPr lang="en-AU" altLang="en-US" sz="1400"/>
              <a:pPr/>
              <a:t>59</a:t>
            </a:fld>
            <a:endParaRPr lang="en-AU" altLang="en-US" sz="1400"/>
          </a:p>
        </p:txBody>
      </p:sp>
      <p:pic>
        <p:nvPicPr>
          <p:cNvPr id="62467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97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Control</a:t>
            </a:r>
            <a:endParaRPr lang="en-AU" altLang="en-US" smtClean="0"/>
          </a:p>
        </p:txBody>
      </p:sp>
      <p:sp>
        <p:nvSpPr>
          <p:cNvPr id="81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ADEE0AE-FA0F-4A8B-9552-2600E3F380A2}" type="slidenum">
              <a:rPr lang="en-AU" altLang="en-US" sz="1400"/>
              <a:pPr/>
              <a:t>6</a:t>
            </a:fld>
            <a:endParaRPr lang="en-AU" altLang="en-US" sz="1400"/>
          </a:p>
        </p:txBody>
      </p:sp>
      <p:pic>
        <p:nvPicPr>
          <p:cNvPr id="8195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7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WB for Store</a:t>
            </a:r>
            <a:endParaRPr lang="en-AU" altLang="en-US" smtClean="0"/>
          </a:p>
        </p:txBody>
      </p:sp>
      <p:sp>
        <p:nvSpPr>
          <p:cNvPr id="634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CB713EB-1864-431B-918A-981D8C50C601}" type="slidenum">
              <a:rPr lang="en-AU" altLang="en-US" sz="1400"/>
              <a:pPr/>
              <a:t>60</a:t>
            </a:fld>
            <a:endParaRPr lang="en-AU" altLang="en-US" sz="1400"/>
          </a:p>
        </p:txBody>
      </p:sp>
      <p:pic>
        <p:nvPicPr>
          <p:cNvPr id="63491" name="Picture 5" descr="f04-40-P374493-W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212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Multi-Cycle Pipeline Diagram</a:t>
            </a:r>
            <a:endParaRPr lang="en-AU" altLang="en-US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Form showing resource usage</a:t>
            </a:r>
            <a:endParaRPr lang="en-AU" altLang="en-US" smtClean="0"/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C8CB99A-01E4-45A8-91E1-1DDE7D2CD031}" type="slidenum">
              <a:rPr lang="en-AU" altLang="en-US" sz="1400"/>
              <a:pPr/>
              <a:t>61</a:t>
            </a:fld>
            <a:endParaRPr lang="en-AU" altLang="en-US" sz="1400"/>
          </a:p>
        </p:txBody>
      </p:sp>
      <p:pic>
        <p:nvPicPr>
          <p:cNvPr id="64515" name="Picture 7" descr="f04-43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5634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4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Multi-Cycle Pipeline Diagram</a:t>
            </a:r>
            <a:endParaRPr lang="en-AU" altLang="en-US" smtClean="0"/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Traditional form</a:t>
            </a:r>
            <a:endParaRPr lang="en-AU" altLang="en-US" smtClean="0"/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F532CB0-A042-4799-9F57-DA739C06AF5C}" type="slidenum">
              <a:rPr lang="en-AU" altLang="en-US" sz="1400"/>
              <a:pPr/>
              <a:t>62</a:t>
            </a:fld>
            <a:endParaRPr lang="en-AU" altLang="en-US" sz="1400"/>
          </a:p>
        </p:txBody>
      </p:sp>
      <p:pic>
        <p:nvPicPr>
          <p:cNvPr id="65541" name="Picture 6" descr="f04-4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060576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577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Single-Cycle Pipeline Diagram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47700"/>
          </a:xfrm>
        </p:spPr>
        <p:txBody>
          <a:bodyPr/>
          <a:lstStyle/>
          <a:p>
            <a:pPr eaLnBrk="1" hangingPunct="1"/>
            <a:r>
              <a:rPr lang="en-AU" altLang="en-US" smtClean="0"/>
              <a:t>State of pipeline in a given cycle</a:t>
            </a:r>
          </a:p>
        </p:txBody>
      </p:sp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17FC46B-CD04-42F4-B640-0E48F3290ED0}" type="slidenum">
              <a:rPr lang="en-AU" altLang="en-US" sz="1400"/>
              <a:pPr/>
              <a:t>63</a:t>
            </a:fld>
            <a:endParaRPr lang="en-AU" altLang="en-US" sz="1400"/>
          </a:p>
        </p:txBody>
      </p:sp>
      <p:pic>
        <p:nvPicPr>
          <p:cNvPr id="66563" name="Picture 5" descr="f04-45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6" y="1911351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9452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 (Simplified)</a:t>
            </a:r>
            <a:endParaRPr lang="en-AU" altLang="en-US" smtClean="0"/>
          </a:p>
        </p:txBody>
      </p:sp>
      <p:sp>
        <p:nvSpPr>
          <p:cNvPr id="675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149A37-4D78-402E-B9D3-78D815727CF8}" type="slidenum">
              <a:rPr lang="en-AU" altLang="en-US" sz="1400"/>
              <a:pPr/>
              <a:t>64</a:t>
            </a:fld>
            <a:endParaRPr lang="en-AU" altLang="en-US" sz="1400"/>
          </a:p>
        </p:txBody>
      </p:sp>
      <p:pic>
        <p:nvPicPr>
          <p:cNvPr id="67587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484314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05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</a:t>
            </a:r>
            <a:endParaRPr lang="en-AU" altLang="en-US" smtClean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150937"/>
          </a:xfrm>
        </p:spPr>
        <p:txBody>
          <a:bodyPr/>
          <a:lstStyle/>
          <a:p>
            <a:pPr eaLnBrk="1" hangingPunct="1"/>
            <a:r>
              <a:rPr lang="en-US" altLang="en-US" smtClean="0"/>
              <a:t>Control signals derived from instruction</a:t>
            </a:r>
          </a:p>
          <a:p>
            <a:pPr lvl="1" eaLnBrk="1" hangingPunct="1"/>
            <a:r>
              <a:rPr lang="en-AU" altLang="en-US" smtClean="0"/>
              <a:t>As in single-cycle implementation</a:t>
            </a:r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DF6AE94-D471-460E-9852-01647827E03E}" type="slidenum">
              <a:rPr lang="en-AU" altLang="en-US" sz="1400"/>
              <a:pPr/>
              <a:t>65</a:t>
            </a:fld>
            <a:endParaRPr lang="en-AU" altLang="en-US" sz="1400"/>
          </a:p>
        </p:txBody>
      </p:sp>
      <p:pic>
        <p:nvPicPr>
          <p:cNvPr id="68611" name="Picture 6" descr="f04-5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492376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216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</a:t>
            </a:r>
            <a:endParaRPr lang="en-AU" altLang="en-US" smtClean="0"/>
          </a:p>
        </p:txBody>
      </p:sp>
      <p:sp>
        <p:nvSpPr>
          <p:cNvPr id="6963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E0EA2D8-5F46-4ECE-A283-17F279A5AAB4}" type="slidenum">
              <a:rPr lang="en-AU" altLang="en-US" sz="1400"/>
              <a:pPr/>
              <a:t>66</a:t>
            </a:fld>
            <a:endParaRPr lang="en-AU" altLang="en-US" sz="1400"/>
          </a:p>
        </p:txBody>
      </p:sp>
      <p:pic>
        <p:nvPicPr>
          <p:cNvPr id="69635" name="Picture 5" descr="f04-5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125539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140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36538"/>
            <a:ext cx="8259762" cy="671512"/>
          </a:xfrm>
        </p:spPr>
        <p:txBody>
          <a:bodyPr/>
          <a:lstStyle/>
          <a:p>
            <a:pPr eaLnBrk="1" hangingPunct="1"/>
            <a:r>
              <a:rPr lang="en-US" altLang="en-US" sz="3800"/>
              <a:t>Data Hazards in ALU Instructions</a:t>
            </a:r>
            <a:endParaRPr lang="en-AU" altLang="en-US" sz="38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this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en-US" smtClean="0">
                <a:latin typeface="Lucida Console" panose="020B0609040504020204" pitchFamily="49" charset="0"/>
              </a:rPr>
              <a:t>	sub 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 $1,$3</a:t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and $12,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,$5</a:t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or  $13,$6,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/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add $14,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/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sw  $15,100(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)</a:t>
            </a:r>
          </a:p>
          <a:p>
            <a:pPr eaLnBrk="1" hangingPunct="1"/>
            <a:r>
              <a:rPr lang="en-US" altLang="en-US" smtClean="0"/>
              <a:t>We can resolve hazards with forwarding</a:t>
            </a:r>
          </a:p>
          <a:p>
            <a:pPr lvl="1" eaLnBrk="1" hangingPunct="1"/>
            <a:r>
              <a:rPr lang="en-US" altLang="en-US" smtClean="0"/>
              <a:t>How do we detect when to forward?</a:t>
            </a:r>
          </a:p>
        </p:txBody>
      </p:sp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D758B6F-DA9E-4DFB-95B6-45F8EE6F44B5}" type="slidenum">
              <a:rPr lang="en-AU" altLang="en-US" sz="1400"/>
              <a:pPr/>
              <a:t>67</a:t>
            </a:fld>
            <a:endParaRPr lang="en-AU" altLang="en-US" sz="1400"/>
          </a:p>
        </p:txBody>
      </p:sp>
      <p:sp>
        <p:nvSpPr>
          <p:cNvPr id="70661" name="Text Box 4"/>
          <p:cNvSpPr txBox="1">
            <a:spLocks noChangeArrowheads="1"/>
          </p:cNvSpPr>
          <p:nvPr/>
        </p:nvSpPr>
        <p:spPr bwMode="auto">
          <a:xfrm rot="5400000">
            <a:off x="8220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§4.7 Data Hazards: Forwarding vs. Stalling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9035" y="27950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Dependencies &amp; Forwarding</a:t>
            </a:r>
            <a:endParaRPr lang="en-AU" altLang="en-US" smtClean="0"/>
          </a:p>
        </p:txBody>
      </p:sp>
      <p:sp>
        <p:nvSpPr>
          <p:cNvPr id="7168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B46FF4E-5FA4-4BCE-83DA-C26D74230FB7}" type="slidenum">
              <a:rPr lang="en-AU" altLang="en-US" sz="1400"/>
              <a:pPr/>
              <a:t>68</a:t>
            </a:fld>
            <a:endParaRPr lang="en-AU" altLang="en-US" sz="1400"/>
          </a:p>
        </p:txBody>
      </p:sp>
      <p:pic>
        <p:nvPicPr>
          <p:cNvPr id="71683" name="Picture 7" descr="f04-52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46201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Line 4"/>
          <p:cNvSpPr>
            <a:spLocks noChangeShapeType="1"/>
          </p:cNvSpPr>
          <p:nvPr/>
        </p:nvSpPr>
        <p:spPr bwMode="auto">
          <a:xfrm>
            <a:off x="5610226" y="2959101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6" name="Line 5"/>
          <p:cNvSpPr>
            <a:spLocks noChangeShapeType="1"/>
          </p:cNvSpPr>
          <p:nvPr/>
        </p:nvSpPr>
        <p:spPr bwMode="auto">
          <a:xfrm>
            <a:off x="6267451" y="2968625"/>
            <a:ext cx="138113" cy="1530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>
          <a:xfrm>
            <a:off x="2220913" y="1341439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Pass register numbers along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e.g., ID/</a:t>
            </a:r>
            <a:r>
              <a:rPr lang="en-US" altLang="en-US" dirty="0" err="1"/>
              <a:t>EX.Register</a:t>
            </a:r>
            <a:r>
              <a:rPr lang="en-US" altLang="en-US" dirty="0" err="1">
                <a:solidFill>
                  <a:srgbClr val="FF0000"/>
                </a:solidFill>
              </a:rPr>
              <a:t>Rs</a:t>
            </a:r>
            <a:r>
              <a:rPr lang="en-US" altLang="en-US" dirty="0"/>
              <a:t> = register number for </a:t>
            </a:r>
            <a:r>
              <a:rPr lang="en-US" altLang="en-US" dirty="0" err="1">
                <a:solidFill>
                  <a:srgbClr val="FF0000"/>
                </a:solidFill>
              </a:rPr>
              <a:t>Rs</a:t>
            </a:r>
            <a:r>
              <a:rPr lang="en-US" altLang="en-US" dirty="0"/>
              <a:t> sitting in ID/EX pipeline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ALU operand register numbers in EX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ID/</a:t>
            </a:r>
            <a:r>
              <a:rPr lang="en-US" altLang="en-US" dirty="0" err="1"/>
              <a:t>EX.RegisterRs</a:t>
            </a:r>
            <a:r>
              <a:rPr lang="en-US" altLang="en-US" dirty="0"/>
              <a:t>, ID/</a:t>
            </a:r>
            <a:r>
              <a:rPr lang="en-US" altLang="en-US" dirty="0" err="1"/>
              <a:t>EX.RegisterRt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Data hazards </a:t>
            </a:r>
            <a:r>
              <a:rPr lang="en-US" altLang="en-US" dirty="0">
                <a:solidFill>
                  <a:srgbClr val="FF0000"/>
                </a:solidFill>
              </a:rPr>
              <a:t>when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1a.</a:t>
            </a:r>
            <a:r>
              <a:rPr lang="en-US" altLang="en-US" dirty="0"/>
              <a:t> EX/</a:t>
            </a:r>
            <a:r>
              <a:rPr lang="en-US" altLang="en-US" dirty="0" err="1"/>
              <a:t>MEM.RegisterRd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1b.</a:t>
            </a:r>
            <a:r>
              <a:rPr lang="en-US" altLang="en-US" dirty="0"/>
              <a:t> EX/</a:t>
            </a:r>
            <a:r>
              <a:rPr lang="en-US" altLang="en-US" dirty="0" err="1"/>
              <a:t>MEM.RegisterRd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EX.RegisterRt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2a.</a:t>
            </a:r>
            <a:r>
              <a:rPr lang="en-US" altLang="en-US" dirty="0"/>
              <a:t> MEM/</a:t>
            </a:r>
            <a:r>
              <a:rPr lang="en-US" altLang="en-US" dirty="0" err="1"/>
              <a:t>WB.RegisterRd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2b.</a:t>
            </a:r>
            <a:r>
              <a:rPr lang="en-US" altLang="en-US" dirty="0"/>
              <a:t> MEM/</a:t>
            </a:r>
            <a:r>
              <a:rPr lang="en-US" altLang="en-US" dirty="0" err="1"/>
              <a:t>WB.RegisterRd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EX.RegisterRt</a:t>
            </a:r>
            <a:endParaRPr lang="en-AU" altLang="en-US" dirty="0"/>
          </a:p>
        </p:txBody>
      </p:sp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556AA5A-2535-4274-B349-EE161B5744C9}" type="slidenum">
              <a:rPr lang="en-AU" altLang="en-US" sz="1400"/>
              <a:pPr/>
              <a:t>69</a:t>
            </a:fld>
            <a:endParaRPr lang="en-AU" altLang="en-US" sz="1400"/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10337076" y="4111626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dirty="0" err="1"/>
              <a:t>Fwd</a:t>
            </a:r>
            <a:r>
              <a:rPr lang="en-US" altLang="en-US" dirty="0"/>
              <a:t> from</a:t>
            </a:r>
            <a:br>
              <a:rPr lang="en-US" altLang="en-US" dirty="0"/>
            </a:br>
            <a:r>
              <a:rPr lang="en-US" altLang="en-US" dirty="0"/>
              <a:t>EX/MEM</a:t>
            </a:r>
            <a:br>
              <a:rPr lang="en-US" altLang="en-US" dirty="0"/>
            </a:br>
            <a:r>
              <a:rPr lang="en-US" altLang="en-US" dirty="0"/>
              <a:t>pipeline </a:t>
            </a:r>
            <a:r>
              <a:rPr lang="en-US" altLang="en-US" dirty="0" err="1"/>
              <a:t>reg</a:t>
            </a:r>
            <a:endParaRPr lang="en-AU" altLang="en-US" dirty="0"/>
          </a:p>
        </p:txBody>
      </p:sp>
      <p:sp>
        <p:nvSpPr>
          <p:cNvPr id="72710" name="AutoShape 5"/>
          <p:cNvSpPr>
            <a:spLocks/>
          </p:cNvSpPr>
          <p:nvPr/>
        </p:nvSpPr>
        <p:spPr bwMode="auto">
          <a:xfrm>
            <a:off x="9993313" y="4184651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AutoShape 6"/>
          <p:cNvSpPr>
            <a:spLocks/>
          </p:cNvSpPr>
          <p:nvPr/>
        </p:nvSpPr>
        <p:spPr bwMode="auto">
          <a:xfrm>
            <a:off x="9993313" y="5098257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7"/>
          <p:cNvSpPr txBox="1">
            <a:spLocks noChangeArrowheads="1"/>
          </p:cNvSpPr>
          <p:nvPr/>
        </p:nvSpPr>
        <p:spPr bwMode="auto">
          <a:xfrm>
            <a:off x="10337076" y="5105401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Fwd from</a:t>
            </a:r>
            <a:br>
              <a:rPr lang="en-US" altLang="en-US"/>
            </a:br>
            <a:r>
              <a:rPr lang="en-US" altLang="en-US"/>
              <a:t>MEM/WB</a:t>
            </a:r>
            <a:br>
              <a:rPr lang="en-US" altLang="en-US"/>
            </a:br>
            <a:r>
              <a:rPr lang="en-US" altLang="en-US"/>
              <a:t>pipeline reg</a:t>
            </a:r>
            <a:endParaRPr lang="en-AU" altLang="en-US"/>
          </a:p>
        </p:txBody>
      </p:sp>
      <p:sp>
        <p:nvSpPr>
          <p:cNvPr id="9" name="Up Arrow 8"/>
          <p:cNvSpPr/>
          <p:nvPr/>
        </p:nvSpPr>
        <p:spPr bwMode="auto">
          <a:xfrm>
            <a:off x="11482555" y="1956254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2555" y="13600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5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Logic Design Basics</a:t>
            </a:r>
            <a:endParaRPr lang="en-AU" altLang="en-US" smtClean="0"/>
          </a:p>
        </p:txBody>
      </p:sp>
      <p:sp>
        <p:nvSpPr>
          <p:cNvPr id="922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Information encoded in binary</a:t>
            </a:r>
          </a:p>
          <a:p>
            <a:pPr lvl="1" eaLnBrk="1" hangingPunct="1"/>
            <a:r>
              <a:rPr lang="en-US" altLang="en-US" smtClean="0"/>
              <a:t>Low voltage = 0, High voltage = 1</a:t>
            </a:r>
          </a:p>
          <a:p>
            <a:pPr lvl="1" eaLnBrk="1" hangingPunct="1"/>
            <a:r>
              <a:rPr lang="en-US" altLang="en-US" smtClean="0"/>
              <a:t>One wire per bit</a:t>
            </a:r>
          </a:p>
          <a:p>
            <a:pPr lvl="1" eaLnBrk="1" hangingPunct="1"/>
            <a:r>
              <a:rPr lang="en-US" altLang="en-US" smtClean="0"/>
              <a:t>Multi-bit data encoded on multi-wire buses</a:t>
            </a:r>
          </a:p>
          <a:p>
            <a:pPr eaLnBrk="1" hangingPunct="1"/>
            <a:r>
              <a:rPr lang="en-US" altLang="en-US" smtClean="0"/>
              <a:t>Combinational element</a:t>
            </a:r>
          </a:p>
          <a:p>
            <a:pPr lvl="1" eaLnBrk="1" hangingPunct="1"/>
            <a:r>
              <a:rPr lang="en-US" altLang="en-US" smtClean="0"/>
              <a:t>Operate on data</a:t>
            </a:r>
          </a:p>
          <a:p>
            <a:pPr lvl="1" eaLnBrk="1" hangingPunct="1"/>
            <a:r>
              <a:rPr lang="en-US" altLang="en-US" smtClean="0"/>
              <a:t>Output is a function of input</a:t>
            </a:r>
          </a:p>
          <a:p>
            <a:pPr eaLnBrk="1" hangingPunct="1"/>
            <a:r>
              <a:rPr lang="en-US" altLang="en-US" smtClean="0"/>
              <a:t>State (sequential) elements</a:t>
            </a:r>
          </a:p>
          <a:p>
            <a:pPr lvl="1" eaLnBrk="1" hangingPunct="1"/>
            <a:r>
              <a:rPr lang="en-US" altLang="en-US" smtClean="0"/>
              <a:t>Store information</a:t>
            </a:r>
          </a:p>
        </p:txBody>
      </p:sp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4CC68E6-5D20-4E1B-BC80-3F3CB14A0C4B}" type="slidenum">
              <a:rPr lang="en-AU" altLang="en-US" sz="1400"/>
              <a:pPr/>
              <a:t>7</a:t>
            </a:fld>
            <a:endParaRPr lang="en-AU" altLang="en-US" sz="1400"/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 rot="5400000">
            <a:off x="8811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§4.2 Logic Design Conventions</a:t>
            </a:r>
          </a:p>
        </p:txBody>
      </p:sp>
    </p:spTree>
    <p:extLst>
      <p:ext uri="{BB962C8B-B14F-4D97-AF65-F5344CB8AC3E}">
        <p14:creationId xmlns:p14="http://schemas.microsoft.com/office/powerpoint/2010/main" val="27211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37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But only if forwarding instruction will </a:t>
            </a:r>
            <a:r>
              <a:rPr lang="en-US" altLang="en-US" dirty="0" smtClean="0">
                <a:solidFill>
                  <a:srgbClr val="FF0000"/>
                </a:solidFill>
              </a:rPr>
              <a:t>write to a register!</a:t>
            </a:r>
          </a:p>
          <a:p>
            <a:pPr lvl="1" eaLnBrk="1" hangingPunct="1"/>
            <a:r>
              <a:rPr lang="en-US" altLang="en-US" dirty="0" smtClean="0"/>
              <a:t>EX/</a:t>
            </a:r>
            <a:r>
              <a:rPr lang="en-US" altLang="en-US" dirty="0" err="1" smtClean="0"/>
              <a:t>MEM.RegWrite</a:t>
            </a:r>
            <a:r>
              <a:rPr lang="en-US" altLang="en-US" dirty="0" smtClean="0"/>
              <a:t>, MEM/</a:t>
            </a:r>
            <a:r>
              <a:rPr lang="en-US" altLang="en-US" dirty="0" err="1" smtClean="0"/>
              <a:t>WB.RegWrite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And only if Rd for that instruction is not $zero</a:t>
            </a:r>
          </a:p>
          <a:p>
            <a:pPr lvl="1" eaLnBrk="1" hangingPunct="1"/>
            <a:r>
              <a:rPr lang="en-US" altLang="en-US" dirty="0" smtClean="0"/>
              <a:t>EX/</a:t>
            </a:r>
            <a:r>
              <a:rPr lang="en-US" altLang="en-US" dirty="0" err="1" smtClean="0"/>
              <a:t>MEM.RegisterRd</a:t>
            </a:r>
            <a:r>
              <a:rPr lang="en-US" altLang="en-US" dirty="0" smtClean="0"/>
              <a:t> ≠ 0,</a:t>
            </a:r>
            <a:br>
              <a:rPr lang="en-US" altLang="en-US" dirty="0" smtClean="0"/>
            </a:br>
            <a:r>
              <a:rPr lang="en-US" altLang="en-US" dirty="0" smtClean="0"/>
              <a:t>MEM/</a:t>
            </a:r>
            <a:r>
              <a:rPr lang="en-US" altLang="en-US" dirty="0" err="1" smtClean="0"/>
              <a:t>WB.RegisterRd</a:t>
            </a:r>
            <a:r>
              <a:rPr lang="en-US" altLang="en-US" dirty="0" smtClean="0"/>
              <a:t> ≠ 0</a:t>
            </a:r>
          </a:p>
        </p:txBody>
      </p:sp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AB6AD5C-68F8-41EE-A140-377233092DF7}" type="slidenum">
              <a:rPr lang="en-AU" altLang="en-US" sz="1400"/>
              <a:pPr/>
              <a:t>70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57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1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Paths</a:t>
            </a:r>
            <a:endParaRPr lang="en-AU" altLang="en-US" smtClean="0"/>
          </a:p>
        </p:txBody>
      </p:sp>
      <p:sp>
        <p:nvSpPr>
          <p:cNvPr id="747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B0681CA-3B1A-406E-8965-E0DC55A050AF}" type="slidenum">
              <a:rPr lang="en-AU" altLang="en-US" sz="1400"/>
              <a:pPr/>
              <a:t>71</a:t>
            </a:fld>
            <a:endParaRPr lang="en-AU" altLang="en-US" sz="1400"/>
          </a:p>
        </p:txBody>
      </p:sp>
      <p:pic>
        <p:nvPicPr>
          <p:cNvPr id="74755" name="Picture 6" descr="f04-54-P374493-bott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628776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613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Conditions</a:t>
            </a:r>
            <a:endParaRPr lang="en-AU" altLang="en-US" smtClean="0"/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EX hazard</a:t>
            </a:r>
            <a:endParaRPr lang="en-AU" altLang="en-US" sz="2400" dirty="0"/>
          </a:p>
          <a:p>
            <a:pPr lvl="1" eaLnBrk="1" hangingPunct="1"/>
            <a:r>
              <a:rPr lang="en-AU" altLang="en-US" sz="2000" dirty="0"/>
              <a:t>if (EX/</a:t>
            </a:r>
            <a:r>
              <a:rPr lang="en-AU" altLang="en-US" sz="2000" dirty="0" err="1"/>
              <a:t>MEM.RegWrite</a:t>
            </a:r>
            <a:r>
              <a:rPr lang="en-AU" altLang="en-US" sz="2000" dirty="0"/>
              <a:t>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EX.RegisterRs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</a:t>
            </a:r>
            <a:r>
              <a:rPr lang="en-AU" altLang="en-US" sz="2000" dirty="0">
                <a:solidFill>
                  <a:schemeClr val="hlink"/>
                </a:solidFill>
              </a:rPr>
              <a:t> = </a:t>
            </a:r>
            <a:r>
              <a:rPr lang="en-AU" altLang="en-US" sz="2000" dirty="0">
                <a:solidFill>
                  <a:srgbClr val="FF0000"/>
                </a:solidFill>
              </a:rPr>
              <a:t>10</a:t>
            </a:r>
          </a:p>
          <a:p>
            <a:pPr lvl="1" eaLnBrk="1" hangingPunct="1"/>
            <a:r>
              <a:rPr lang="en-AU" altLang="en-US" sz="2000" dirty="0"/>
              <a:t>if (EX/</a:t>
            </a:r>
            <a:r>
              <a:rPr lang="en-AU" altLang="en-US" sz="2000" dirty="0" err="1"/>
              <a:t>MEM.RegWrite</a:t>
            </a:r>
            <a:r>
              <a:rPr lang="en-AU" altLang="en-US" sz="2000" dirty="0"/>
              <a:t>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EX.RegisterRt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</a:t>
            </a:r>
            <a:r>
              <a:rPr lang="en-AU" altLang="en-US" sz="2000" dirty="0">
                <a:solidFill>
                  <a:schemeClr val="hlink"/>
                </a:solidFill>
              </a:rPr>
              <a:t> = 10</a:t>
            </a:r>
          </a:p>
          <a:p>
            <a:pPr eaLnBrk="1" hangingPunct="1"/>
            <a:r>
              <a:rPr lang="en-US" altLang="en-US" sz="2400" dirty="0"/>
              <a:t>MEM hazard</a:t>
            </a:r>
          </a:p>
          <a:p>
            <a:pPr lvl="1" eaLnBrk="1" hangingPunct="1"/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EX.RegisterRs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</a:t>
            </a:r>
            <a:r>
              <a:rPr lang="en-AU" altLang="en-US" sz="2000" dirty="0">
                <a:solidFill>
                  <a:schemeClr val="hlink"/>
                </a:solidFill>
              </a:rPr>
              <a:t> = </a:t>
            </a:r>
            <a:r>
              <a:rPr lang="en-AU" altLang="en-US" sz="2000" dirty="0">
                <a:solidFill>
                  <a:srgbClr val="FF0000"/>
                </a:solidFill>
              </a:rPr>
              <a:t>01</a:t>
            </a:r>
          </a:p>
          <a:p>
            <a:pPr lvl="1" eaLnBrk="1" hangingPunct="1"/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EX.RegisterRt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</a:t>
            </a:r>
            <a:r>
              <a:rPr lang="en-AU" altLang="en-US" sz="2000" dirty="0">
                <a:solidFill>
                  <a:schemeClr val="hlink"/>
                </a:solidFill>
              </a:rPr>
              <a:t> = 01</a:t>
            </a:r>
          </a:p>
        </p:txBody>
      </p:sp>
      <p:sp>
        <p:nvSpPr>
          <p:cNvPr id="757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69512F1-2A4D-4E12-B248-4C220B4DEFF3}" type="slidenum">
              <a:rPr lang="en-AU" altLang="en-US" sz="1400"/>
              <a:pPr/>
              <a:t>72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8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Double Data Hazard</a:t>
            </a:r>
            <a:endParaRPr lang="en-AU" altLang="en-US" smtClean="0"/>
          </a:p>
        </p:txBody>
      </p:sp>
      <p:sp>
        <p:nvSpPr>
          <p:cNvPr id="768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the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latin typeface="Lucida Console" panose="020B0609040504020204" pitchFamily="49" charset="0"/>
              </a:rPr>
              <a:t>	add 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,$1,$2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add 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,$3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add $1,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,$4</a:t>
            </a:r>
          </a:p>
          <a:p>
            <a:pPr eaLnBrk="1" hangingPunct="1"/>
            <a:r>
              <a:rPr lang="en-US" altLang="en-US" smtClean="0"/>
              <a:t>Both hazards occur</a:t>
            </a:r>
          </a:p>
          <a:p>
            <a:pPr lvl="1" eaLnBrk="1" hangingPunct="1"/>
            <a:r>
              <a:rPr lang="en-US" altLang="en-US" smtClean="0"/>
              <a:t>Want to use the most recent</a:t>
            </a:r>
          </a:p>
          <a:p>
            <a:pPr eaLnBrk="1" hangingPunct="1"/>
            <a:r>
              <a:rPr lang="en-US" altLang="en-US" smtClean="0"/>
              <a:t>Revise MEM hazard condition</a:t>
            </a:r>
          </a:p>
          <a:p>
            <a:pPr lvl="1" eaLnBrk="1" hangingPunct="1"/>
            <a:r>
              <a:rPr lang="en-US" altLang="en-US" smtClean="0"/>
              <a:t>Only fwd if EX hazard condition isn’t true</a:t>
            </a:r>
            <a:endParaRPr lang="en-AU" altLang="en-US" smtClean="0"/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5457208-E9C4-4D72-B8E8-A5E4D1FB8F97}" type="slidenum">
              <a:rPr lang="en-AU" altLang="en-US" sz="1400"/>
              <a:pPr/>
              <a:t>73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57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06376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Revised Forwarding Condition</a:t>
            </a:r>
            <a:endParaRPr lang="en-AU" altLang="en-US" sz="4000"/>
          </a:p>
        </p:txBody>
      </p:sp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/>
              <a:t>MEM hazard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ID/EX.RegisterRs))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ID/EX.RegisterRs))</a:t>
            </a:r>
            <a:br>
              <a:rPr lang="en-AU" altLang="en-US" sz="2000"/>
            </a:br>
            <a:r>
              <a:rPr lang="en-AU" altLang="en-US" sz="2000"/>
              <a:t>  ForwardA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ID/EX.RegisterRt))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ID/EX.RegisterRt))</a:t>
            </a:r>
            <a:br>
              <a:rPr lang="en-AU" altLang="en-US" sz="2000"/>
            </a:br>
            <a:r>
              <a:rPr lang="en-AU" altLang="en-US" sz="2000"/>
              <a:t>  ForwardB = 01</a:t>
            </a:r>
          </a:p>
        </p:txBody>
      </p:sp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C57D481-4A92-4429-BFE3-29130F3A332B}" type="slidenum">
              <a:rPr lang="en-AU" altLang="en-US" sz="1400"/>
              <a:pPr/>
              <a:t>74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21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Datapath with Forwarding</a:t>
            </a:r>
            <a:endParaRPr lang="en-AU" altLang="en-US" smtClean="0"/>
          </a:p>
        </p:txBody>
      </p:sp>
      <p:sp>
        <p:nvSpPr>
          <p:cNvPr id="7885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8EF64D3-4352-4814-9CFD-3BFDAA0371FD}" type="slidenum">
              <a:rPr lang="en-AU" altLang="en-US" sz="1400"/>
              <a:pPr/>
              <a:t>75</a:t>
            </a:fld>
            <a:endParaRPr lang="en-AU" altLang="en-US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1847851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78852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5845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Data Hazard</a:t>
            </a:r>
            <a:endParaRPr lang="en-AU" altLang="en-US" smtClean="0"/>
          </a:p>
        </p:txBody>
      </p:sp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4BC04C3-CCE3-4C56-9D6B-4934F8F75637}" type="slidenum">
              <a:rPr lang="en-AU" altLang="en-US" sz="1400"/>
              <a:pPr/>
              <a:t>76</a:t>
            </a:fld>
            <a:endParaRPr lang="en-AU" altLang="en-US" sz="1400"/>
          </a:p>
        </p:txBody>
      </p:sp>
      <p:pic>
        <p:nvPicPr>
          <p:cNvPr id="79875" name="Picture 8" descr="f04-58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Oval 6"/>
          <p:cNvSpPr>
            <a:spLocks noChangeArrowheads="1"/>
          </p:cNvSpPr>
          <p:nvPr/>
        </p:nvSpPr>
        <p:spPr bwMode="auto">
          <a:xfrm rot="2714808">
            <a:off x="5876132" y="2715420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78" name="AutoShape 7"/>
          <p:cNvSpPr>
            <a:spLocks/>
          </p:cNvSpPr>
          <p:nvPr/>
        </p:nvSpPr>
        <p:spPr bwMode="auto">
          <a:xfrm>
            <a:off x="8477251" y="2593976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Need to stall for one cycle</a:t>
            </a:r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30408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Hazard Detection</a:t>
            </a:r>
            <a:endParaRPr lang="en-AU" altLang="en-US" smtClean="0"/>
          </a:p>
        </p:txBody>
      </p:sp>
      <p:sp>
        <p:nvSpPr>
          <p:cNvPr id="809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Check when using instruction is decoded in ID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ALU operand register numbers in ID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IF/</a:t>
            </a:r>
            <a:r>
              <a:rPr lang="en-US" altLang="en-US" dirty="0" err="1" smtClean="0"/>
              <a:t>ID.RegisterRs</a:t>
            </a:r>
            <a:r>
              <a:rPr lang="en-US" altLang="en-US" dirty="0" smtClean="0"/>
              <a:t>, IF/</a:t>
            </a:r>
            <a:r>
              <a:rPr lang="en-US" altLang="en-US" dirty="0" err="1" smtClean="0"/>
              <a:t>ID.RegisterRt</a:t>
            </a:r>
            <a:endParaRPr lang="en-US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Load-use hazard when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ID/</a:t>
            </a:r>
            <a:r>
              <a:rPr lang="en-US" altLang="en-US" dirty="0" err="1" smtClean="0"/>
              <a:t>EX.</a:t>
            </a:r>
            <a:r>
              <a:rPr lang="en-US" altLang="en-US" dirty="0" err="1" smtClean="0">
                <a:solidFill>
                  <a:srgbClr val="FF0000"/>
                </a:solidFill>
              </a:rPr>
              <a:t>MemRead</a:t>
            </a:r>
            <a:r>
              <a:rPr lang="en-US" altLang="en-US" dirty="0" smtClean="0"/>
              <a:t> and</a:t>
            </a:r>
            <a:br>
              <a:rPr lang="en-US" altLang="en-US" dirty="0" smtClean="0"/>
            </a:br>
            <a:r>
              <a:rPr lang="en-US" altLang="en-US" dirty="0" smtClean="0"/>
              <a:t>  ((ID/</a:t>
            </a:r>
            <a:r>
              <a:rPr lang="en-US" altLang="en-US" dirty="0" err="1" smtClean="0"/>
              <a:t>EX.RegisterRt</a:t>
            </a:r>
            <a:r>
              <a:rPr lang="en-US" altLang="en-US" dirty="0" smtClean="0"/>
              <a:t> = IF/</a:t>
            </a:r>
            <a:r>
              <a:rPr lang="en-US" altLang="en-US" dirty="0" err="1" smtClean="0"/>
              <a:t>ID.RegisterRs</a:t>
            </a:r>
            <a:r>
              <a:rPr lang="en-US" altLang="en-US" dirty="0" smtClean="0"/>
              <a:t>) or</a:t>
            </a:r>
            <a:br>
              <a:rPr lang="en-US" altLang="en-US" dirty="0" smtClean="0"/>
            </a:br>
            <a:r>
              <a:rPr lang="en-US" altLang="en-US" dirty="0" smtClean="0"/>
              <a:t>   (ID/</a:t>
            </a:r>
            <a:r>
              <a:rPr lang="en-US" altLang="en-US" dirty="0" err="1" smtClean="0"/>
              <a:t>EX.RegisterRt</a:t>
            </a:r>
            <a:r>
              <a:rPr lang="en-US" altLang="en-US" dirty="0" smtClean="0"/>
              <a:t> = IF/</a:t>
            </a:r>
            <a:r>
              <a:rPr lang="en-US" altLang="en-US" dirty="0" err="1" smtClean="0"/>
              <a:t>ID.RegisterRt</a:t>
            </a:r>
            <a:r>
              <a:rPr lang="en-US" altLang="en-US" dirty="0" smtClean="0"/>
              <a:t>))</a:t>
            </a:r>
            <a:endParaRPr lang="en-AU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If detected, </a:t>
            </a:r>
            <a:r>
              <a:rPr lang="en-US" altLang="en-US" dirty="0" smtClean="0">
                <a:solidFill>
                  <a:srgbClr val="FF0000"/>
                </a:solidFill>
              </a:rPr>
              <a:t>stall</a:t>
            </a:r>
            <a:r>
              <a:rPr lang="en-US" altLang="en-US" dirty="0" smtClean="0"/>
              <a:t> and insert bubble</a:t>
            </a:r>
            <a:endParaRPr lang="en-AU" altLang="en-US" dirty="0" smtClean="0"/>
          </a:p>
        </p:txBody>
      </p:sp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B13FC47-686B-46C4-8296-4D097BA545F0}" type="slidenum">
              <a:rPr lang="en-AU" altLang="en-US" sz="1400"/>
              <a:pPr/>
              <a:t>77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How to Stall the Pipeline</a:t>
            </a:r>
            <a:endParaRPr lang="en-AU" altLang="en-US" smtClean="0"/>
          </a:p>
        </p:txBody>
      </p:sp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Force </a:t>
            </a:r>
            <a:r>
              <a:rPr lang="en-US" altLang="en-US" dirty="0" smtClean="0">
                <a:solidFill>
                  <a:srgbClr val="FF0000"/>
                </a:solidFill>
              </a:rPr>
              <a:t>control</a:t>
            </a:r>
            <a:r>
              <a:rPr lang="en-US" altLang="en-US" dirty="0" smtClean="0"/>
              <a:t> values in ID/EX register</a:t>
            </a:r>
            <a:br>
              <a:rPr lang="en-US" altLang="en-US" dirty="0" smtClean="0"/>
            </a:br>
            <a:r>
              <a:rPr lang="en-US" altLang="en-US" dirty="0" smtClean="0"/>
              <a:t>to </a:t>
            </a:r>
            <a:r>
              <a:rPr lang="en-US" altLang="en-US" dirty="0" smtClean="0">
                <a:solidFill>
                  <a:srgbClr val="FF0000"/>
                </a:solidFill>
              </a:rPr>
              <a:t>0</a:t>
            </a:r>
          </a:p>
          <a:p>
            <a:pPr lvl="1" eaLnBrk="1" hangingPunct="1"/>
            <a:r>
              <a:rPr lang="en-US" altLang="en-US" dirty="0" smtClean="0"/>
              <a:t>EX, MEM and WB do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nop</a:t>
            </a:r>
            <a:r>
              <a:rPr lang="en-US" altLang="en-US" dirty="0" smtClean="0"/>
              <a:t> (no-operation)</a:t>
            </a:r>
            <a:endParaRPr lang="en-AU" altLang="en-US" dirty="0" smtClean="0"/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Prevent update of PC and IF/ID register</a:t>
            </a:r>
          </a:p>
          <a:p>
            <a:pPr lvl="1" eaLnBrk="1" hangingPunct="1"/>
            <a:r>
              <a:rPr lang="en-US" altLang="en-US" dirty="0" smtClean="0"/>
              <a:t>Using instruction is decoded again</a:t>
            </a:r>
          </a:p>
          <a:p>
            <a:pPr lvl="1" eaLnBrk="1" hangingPunct="1"/>
            <a:r>
              <a:rPr lang="en-US" altLang="en-US" dirty="0" smtClean="0"/>
              <a:t>Following instruction is fetched again</a:t>
            </a:r>
          </a:p>
          <a:p>
            <a:pPr lvl="1" eaLnBrk="1" hangingPunct="1"/>
            <a:r>
              <a:rPr lang="en-US" altLang="en-US" dirty="0" smtClean="0"/>
              <a:t>1-cycle stall allows MEM to read data for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lw</a:t>
            </a:r>
            <a:endParaRPr lang="en-US" altLang="en-US" dirty="0" smtClean="0">
              <a:latin typeface="Lucida Console" panose="020B0609040504020204" pitchFamily="49" charset="0"/>
            </a:endParaRPr>
          </a:p>
          <a:p>
            <a:pPr lvl="2" eaLnBrk="1" hangingPunct="1"/>
            <a:r>
              <a:rPr lang="en-US" altLang="en-US" dirty="0" smtClean="0"/>
              <a:t>Can subsequently forward to EX stage</a:t>
            </a:r>
          </a:p>
        </p:txBody>
      </p:sp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47A5801-9682-47EC-AA55-C4D41F943F2E}" type="slidenum">
              <a:rPr lang="en-AU" altLang="en-US" sz="1400"/>
              <a:pPr/>
              <a:t>78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8934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Stall/Bubble in the Pipeline</a:t>
            </a:r>
            <a:endParaRPr lang="en-AU" altLang="en-US" smtClean="0"/>
          </a:p>
        </p:txBody>
      </p:sp>
      <p:sp>
        <p:nvSpPr>
          <p:cNvPr id="829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C86505F-71DC-42A1-B514-491AEC1D57DF}" type="slidenum">
              <a:rPr lang="en-AU" altLang="en-US" sz="1400"/>
              <a:pPr/>
              <a:t>79</a:t>
            </a:fld>
            <a:endParaRPr lang="en-AU" altLang="en-US" sz="1400"/>
          </a:p>
        </p:txBody>
      </p:sp>
      <p:pic>
        <p:nvPicPr>
          <p:cNvPr id="82947" name="Picture 7" descr="f04-59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AutoShape 6"/>
          <p:cNvSpPr>
            <a:spLocks/>
          </p:cNvSpPr>
          <p:nvPr/>
        </p:nvSpPr>
        <p:spPr bwMode="auto">
          <a:xfrm>
            <a:off x="8759826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Stall inserted here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27424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2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Combinational Elements</a:t>
            </a:r>
            <a:endParaRPr lang="en-AU" altLang="en-US" smtClean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412875"/>
            <a:ext cx="3101975" cy="1295400"/>
          </a:xfrm>
        </p:spPr>
        <p:txBody>
          <a:bodyPr/>
          <a:lstStyle/>
          <a:p>
            <a:pPr eaLnBrk="1" hangingPunct="1"/>
            <a:r>
              <a:rPr lang="en-US" altLang="en-US" smtClean="0"/>
              <a:t>AND-gate</a:t>
            </a:r>
          </a:p>
          <a:p>
            <a:pPr lvl="1" eaLnBrk="1" hangingPunct="1"/>
            <a:r>
              <a:rPr lang="en-US" altLang="en-US" smtClean="0"/>
              <a:t>Y = A &amp; B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9FB99D7-CD39-4036-A212-686919FA9FC7}" type="slidenum">
              <a:rPr lang="en-AU" altLang="en-US" sz="1400"/>
              <a:pPr/>
              <a:t>8</a:t>
            </a:fld>
            <a:endParaRPr lang="en-AU" altLang="en-US" sz="1400"/>
          </a:p>
        </p:txBody>
      </p:sp>
      <p:grpSp>
        <p:nvGrpSpPr>
          <p:cNvPr id="10245" name="Group 4"/>
          <p:cNvGrpSpPr>
            <a:grpSpLocks/>
          </p:cNvGrpSpPr>
          <p:nvPr/>
        </p:nvGrpSpPr>
        <p:grpSpPr bwMode="auto">
          <a:xfrm>
            <a:off x="2782888" y="2641600"/>
            <a:ext cx="1560512" cy="655638"/>
            <a:chOff x="249" y="2299"/>
            <a:chExt cx="983" cy="413"/>
          </a:xfrm>
        </p:grpSpPr>
        <p:grpSp>
          <p:nvGrpSpPr>
            <p:cNvPr id="10297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10301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2 h 43200"/>
                  <a:gd name="T4" fmla="*/ 0 w 22080"/>
                  <a:gd name="T5" fmla="*/ 1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02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3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4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5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6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7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98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99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300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</p:grpSp>
      <p:grpSp>
        <p:nvGrpSpPr>
          <p:cNvPr id="10246" name="Group 16"/>
          <p:cNvGrpSpPr>
            <a:grpSpLocks/>
          </p:cNvGrpSpPr>
          <p:nvPr/>
        </p:nvGrpSpPr>
        <p:grpSpPr bwMode="auto">
          <a:xfrm>
            <a:off x="3071813" y="4868863"/>
            <a:ext cx="1416050" cy="1308100"/>
            <a:chOff x="113" y="2840"/>
            <a:chExt cx="892" cy="824"/>
          </a:xfrm>
        </p:grpSpPr>
        <p:sp>
          <p:nvSpPr>
            <p:cNvPr id="10282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3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4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5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I0</a:t>
              </a:r>
              <a:endParaRPr lang="en-AU" altLang="en-US" sz="1800"/>
            </a:p>
          </p:txBody>
        </p:sp>
        <p:sp>
          <p:nvSpPr>
            <p:cNvPr id="10286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I1</a:t>
              </a:r>
              <a:endParaRPr lang="en-AU" altLang="en-US" sz="1800"/>
            </a:p>
          </p:txBody>
        </p:sp>
        <p:sp>
          <p:nvSpPr>
            <p:cNvPr id="10287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88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9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0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1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2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3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4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</a:t>
              </a:r>
              <a:br>
                <a:rPr lang="en-US" altLang="en-US" sz="1400"/>
              </a:br>
              <a:r>
                <a:rPr lang="en-US" altLang="en-US" sz="1400"/>
                <a:t>u</a:t>
              </a:r>
              <a:br>
                <a:rPr lang="en-US" altLang="en-US" sz="1400"/>
              </a:br>
              <a:r>
                <a:rPr lang="en-US" altLang="en-US" sz="1400"/>
                <a:t>x</a:t>
              </a:r>
              <a:endParaRPr lang="en-AU" altLang="en-US" sz="1400"/>
            </a:p>
          </p:txBody>
        </p:sp>
        <p:sp>
          <p:nvSpPr>
            <p:cNvPr id="10295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6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S</a:t>
              </a:r>
              <a:endParaRPr lang="en-AU" altLang="en-US" sz="1800"/>
            </a:p>
          </p:txBody>
        </p:sp>
      </p:grpSp>
      <p:sp>
        <p:nvSpPr>
          <p:cNvPr id="10247" name="Rectangle 32"/>
          <p:cNvSpPr>
            <a:spLocks noChangeArrowheads="1"/>
          </p:cNvSpPr>
          <p:nvPr/>
        </p:nvSpPr>
        <p:spPr bwMode="auto">
          <a:xfrm>
            <a:off x="2208214" y="3644900"/>
            <a:ext cx="32400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Multiplexer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S ? I1 : I0</a:t>
            </a:r>
            <a:endParaRPr lang="en-AU" altLang="en-US" sz="2800"/>
          </a:p>
        </p:txBody>
      </p:sp>
      <p:grpSp>
        <p:nvGrpSpPr>
          <p:cNvPr id="10248" name="Group 33"/>
          <p:cNvGrpSpPr>
            <a:grpSpLocks/>
          </p:cNvGrpSpPr>
          <p:nvPr/>
        </p:nvGrpSpPr>
        <p:grpSpPr bwMode="auto">
          <a:xfrm>
            <a:off x="8616951" y="1484314"/>
            <a:ext cx="1604963" cy="1012825"/>
            <a:chOff x="1111" y="2659"/>
            <a:chExt cx="1011" cy="638"/>
          </a:xfrm>
        </p:grpSpPr>
        <p:sp>
          <p:nvSpPr>
            <p:cNvPr id="10268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9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0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72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273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74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5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6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+</a:t>
              </a:r>
              <a:endParaRPr lang="en-AU" altLang="en-US" sz="1800"/>
            </a:p>
          </p:txBody>
        </p:sp>
      </p:grpSp>
      <p:grpSp>
        <p:nvGrpSpPr>
          <p:cNvPr id="10249" name="Group 48"/>
          <p:cNvGrpSpPr>
            <a:grpSpLocks/>
          </p:cNvGrpSpPr>
          <p:nvPr/>
        </p:nvGrpSpPr>
        <p:grpSpPr bwMode="auto">
          <a:xfrm>
            <a:off x="7104063" y="4575175"/>
            <a:ext cx="1676400" cy="1595438"/>
            <a:chOff x="2699" y="2750"/>
            <a:chExt cx="1056" cy="1005"/>
          </a:xfrm>
        </p:grpSpPr>
        <p:sp>
          <p:nvSpPr>
            <p:cNvPr id="10252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3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4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5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56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257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58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9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0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1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2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3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ALU</a:t>
              </a:r>
              <a:endParaRPr lang="en-AU" altLang="en-US" sz="1800"/>
            </a:p>
          </p:txBody>
        </p:sp>
        <p:sp>
          <p:nvSpPr>
            <p:cNvPr id="10266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7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F</a:t>
              </a:r>
              <a:endParaRPr lang="en-AU" altLang="en-US" sz="1800"/>
            </a:p>
          </p:txBody>
        </p:sp>
      </p:grpSp>
      <p:sp>
        <p:nvSpPr>
          <p:cNvPr id="10250" name="Rectangle 65"/>
          <p:cNvSpPr>
            <a:spLocks noChangeArrowheads="1"/>
          </p:cNvSpPr>
          <p:nvPr/>
        </p:nvSpPr>
        <p:spPr bwMode="auto">
          <a:xfrm>
            <a:off x="5735639" y="1412875"/>
            <a:ext cx="31019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Adder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A + B</a:t>
            </a:r>
          </a:p>
        </p:txBody>
      </p:sp>
      <p:sp>
        <p:nvSpPr>
          <p:cNvPr id="10251" name="Rectangle 66"/>
          <p:cNvSpPr>
            <a:spLocks noChangeArrowheads="1"/>
          </p:cNvSpPr>
          <p:nvPr/>
        </p:nvSpPr>
        <p:spPr bwMode="auto">
          <a:xfrm>
            <a:off x="5735639" y="3284538"/>
            <a:ext cx="43195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Arithmetic/Logic Unit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F(A, B)</a:t>
            </a:r>
          </a:p>
        </p:txBody>
      </p:sp>
    </p:spTree>
    <p:extLst>
      <p:ext uri="{BB962C8B-B14F-4D97-AF65-F5344CB8AC3E}">
        <p14:creationId xmlns:p14="http://schemas.microsoft.com/office/powerpoint/2010/main" val="91240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Stall/Bubble in the Pipeline</a:t>
            </a:r>
            <a:endParaRPr lang="en-AU" altLang="en-US" smtClean="0"/>
          </a:p>
        </p:txBody>
      </p:sp>
      <p:sp>
        <p:nvSpPr>
          <p:cNvPr id="839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536188E-DD59-4798-9B51-52BC48ED2450}" type="slidenum">
              <a:rPr lang="en-AU" altLang="en-US" sz="1400"/>
              <a:pPr/>
              <a:t>80</a:t>
            </a:fld>
            <a:endParaRPr lang="en-AU" altLang="en-US" sz="1400"/>
          </a:p>
        </p:txBody>
      </p:sp>
      <p:pic>
        <p:nvPicPr>
          <p:cNvPr id="83971" name="Picture 7" descr="f04-59-P374493-what-really-happe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379538"/>
            <a:ext cx="75977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AutoShape 6"/>
          <p:cNvSpPr>
            <a:spLocks/>
          </p:cNvSpPr>
          <p:nvPr/>
        </p:nvSpPr>
        <p:spPr bwMode="auto">
          <a:xfrm>
            <a:off x="3575051" y="5949951"/>
            <a:ext cx="1579563" cy="690563"/>
          </a:xfrm>
          <a:prstGeom prst="borderCallout1">
            <a:avLst>
              <a:gd name="adj1" fmla="val 16551"/>
              <a:gd name="adj2" fmla="val 104824"/>
              <a:gd name="adj3" fmla="val -80000"/>
              <a:gd name="adj4" fmla="val 111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Or, more accurately…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0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Datapath with Hazard Detection</a:t>
            </a:r>
            <a:endParaRPr lang="en-AU" altLang="en-US" sz="4000"/>
          </a:p>
        </p:txBody>
      </p:sp>
      <p:sp>
        <p:nvSpPr>
          <p:cNvPr id="849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083A0D3-31F9-4026-9452-58FB35ECF832}" type="slidenum">
              <a:rPr lang="en-AU" altLang="en-US" sz="1400"/>
              <a:pPr/>
              <a:t>81</a:t>
            </a:fld>
            <a:endParaRPr lang="en-AU" altLang="en-US" sz="1400"/>
          </a:p>
        </p:txBody>
      </p:sp>
      <p:pic>
        <p:nvPicPr>
          <p:cNvPr id="84995" name="Picture 5" descr="f04-6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6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3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Stalls and Performance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Stalls reduce performance</a:t>
            </a:r>
          </a:p>
          <a:p>
            <a:pPr lvl="1" eaLnBrk="1" hangingPunct="1"/>
            <a:r>
              <a:rPr lang="en-AU" altLang="en-US" dirty="0" smtClean="0"/>
              <a:t>But are required </a:t>
            </a:r>
            <a:r>
              <a:rPr lang="en-AU" altLang="en-US" dirty="0" smtClean="0">
                <a:solidFill>
                  <a:srgbClr val="FF0000"/>
                </a:solidFill>
              </a:rPr>
              <a:t>to get correct results</a:t>
            </a:r>
          </a:p>
          <a:p>
            <a:pPr eaLnBrk="1" hangingPunct="1"/>
            <a:r>
              <a:rPr lang="en-AU" altLang="en-US" dirty="0" smtClean="0"/>
              <a:t>Compiler can arrange code to avoid hazards and stalls</a:t>
            </a:r>
          </a:p>
          <a:p>
            <a:pPr lvl="1" eaLnBrk="1" hangingPunct="1"/>
            <a:r>
              <a:rPr lang="en-AU" altLang="en-US" dirty="0" smtClean="0"/>
              <a:t>Requires knowledge of the pipeline structure</a:t>
            </a:r>
          </a:p>
        </p:txBody>
      </p:sp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7775805-9992-477D-989A-F1422377987F}" type="slidenum">
              <a:rPr lang="en-AU" altLang="en-US" sz="1400"/>
              <a:pPr/>
              <a:t>82</a:t>
            </a:fld>
            <a:endParaRPr lang="en-AU" altLang="en-US" sz="1400"/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965589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Hazards</a:t>
            </a:r>
            <a:endParaRPr lang="en-AU" altLang="en-US" smtClean="0"/>
          </a:p>
        </p:txBody>
      </p:sp>
      <p:sp>
        <p:nvSpPr>
          <p:cNvPr id="87045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If branch outcome determined in MEM</a:t>
            </a:r>
            <a:endParaRPr lang="en-AU" altLang="en-US" smtClean="0"/>
          </a:p>
        </p:txBody>
      </p:sp>
      <p:sp>
        <p:nvSpPr>
          <p:cNvPr id="870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3A49823-D20C-40B3-8AF6-BDF6A191F7A2}" type="slidenum">
              <a:rPr lang="en-AU" altLang="en-US" sz="1400"/>
              <a:pPr/>
              <a:t>83</a:t>
            </a:fld>
            <a:endParaRPr lang="en-AU" altLang="en-US" sz="1400"/>
          </a:p>
        </p:txBody>
      </p:sp>
      <p:pic>
        <p:nvPicPr>
          <p:cNvPr id="87043" name="Picture 10" descr="f04-6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898651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Text Box 4"/>
          <p:cNvSpPr txBox="1">
            <a:spLocks noChangeArrowheads="1"/>
          </p:cNvSpPr>
          <p:nvPr/>
        </p:nvSpPr>
        <p:spPr bwMode="auto">
          <a:xfrm rot="5400000">
            <a:off x="9313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§4.8 Control Hazards</a:t>
            </a:r>
          </a:p>
        </p:txBody>
      </p:sp>
      <p:sp>
        <p:nvSpPr>
          <p:cNvPr id="87047" name="AutoShape 6"/>
          <p:cNvSpPr>
            <a:spLocks/>
          </p:cNvSpPr>
          <p:nvPr/>
        </p:nvSpPr>
        <p:spPr bwMode="auto">
          <a:xfrm>
            <a:off x="4727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PC</a:t>
            </a:r>
            <a:endParaRPr lang="en-AU" altLang="en-US" sz="1400"/>
          </a:p>
        </p:txBody>
      </p:sp>
      <p:sp>
        <p:nvSpPr>
          <p:cNvPr id="87048" name="Text Box 7"/>
          <p:cNvSpPr txBox="1">
            <a:spLocks noChangeArrowheads="1"/>
          </p:cNvSpPr>
          <p:nvPr/>
        </p:nvSpPr>
        <p:spPr bwMode="auto">
          <a:xfrm>
            <a:off x="8975725" y="4010025"/>
            <a:ext cx="1244600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Flush these</a:t>
            </a:r>
            <a:br>
              <a:rPr lang="en-US" altLang="en-US"/>
            </a:br>
            <a:r>
              <a:rPr lang="en-US" altLang="en-US"/>
              <a:t>instructions</a:t>
            </a:r>
          </a:p>
          <a:p>
            <a:pPr algn="l"/>
            <a:r>
              <a:rPr lang="en-US" altLang="en-US"/>
              <a:t>(Set control</a:t>
            </a:r>
            <a:br>
              <a:rPr lang="en-US" altLang="en-US"/>
            </a:br>
            <a:r>
              <a:rPr lang="en-US" altLang="en-US"/>
              <a:t>values to 0)</a:t>
            </a:r>
            <a:endParaRPr lang="en-AU" altLang="en-US"/>
          </a:p>
        </p:txBody>
      </p:sp>
      <p:sp>
        <p:nvSpPr>
          <p:cNvPr id="87049" name="AutoShape 8"/>
          <p:cNvSpPr>
            <a:spLocks/>
          </p:cNvSpPr>
          <p:nvPr/>
        </p:nvSpPr>
        <p:spPr bwMode="auto">
          <a:xfrm>
            <a:off x="8616950" y="3644901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Up Arrow 9"/>
          <p:cNvSpPr/>
          <p:nvPr/>
        </p:nvSpPr>
        <p:spPr bwMode="auto">
          <a:xfrm>
            <a:off x="11237586" y="361675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34725" y="30785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Reducing Branch Delay</a:t>
            </a:r>
            <a:endParaRPr lang="en-AU" altLang="en-US" smtClean="0"/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Move hardware to determine outcome to </a:t>
            </a:r>
            <a:r>
              <a:rPr lang="en-US" altLang="en-US" dirty="0">
                <a:solidFill>
                  <a:srgbClr val="FF0000"/>
                </a:solidFill>
              </a:rPr>
              <a:t>ID stage</a:t>
            </a:r>
          </a:p>
          <a:p>
            <a:pPr lvl="1" eaLnBrk="1" hangingPunct="1"/>
            <a:r>
              <a:rPr lang="en-US" altLang="en-US" dirty="0"/>
              <a:t>Target address adder</a:t>
            </a:r>
          </a:p>
          <a:p>
            <a:pPr lvl="1" eaLnBrk="1" hangingPunct="1"/>
            <a:r>
              <a:rPr lang="en-US" altLang="en-US" dirty="0"/>
              <a:t>Register comparator</a:t>
            </a:r>
          </a:p>
          <a:p>
            <a:pPr eaLnBrk="1" hangingPunct="1"/>
            <a:r>
              <a:rPr lang="en-US" altLang="en-US" dirty="0"/>
              <a:t>Example: branch taken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dirty="0"/>
              <a:t>	</a:t>
            </a:r>
            <a:r>
              <a:rPr lang="en-US" altLang="en-US" sz="2000" dirty="0">
                <a:latin typeface="Lucida Console" panose="020B0609040504020204" pitchFamily="49" charset="0"/>
              </a:rPr>
              <a:t>36:  sub  $10, $4, $8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40: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beq</a:t>
            </a:r>
            <a:r>
              <a:rPr lang="en-US" altLang="en-US" sz="2000" dirty="0">
                <a:latin typeface="Lucida Console" panose="020B0609040504020204" pitchFamily="49" charset="0"/>
              </a:rPr>
              <a:t>  $1,  $3, 7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44:  and  $12, $2, $5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48:  or   $13, $2, $6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52:  add  $14, $4, $2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56: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slt</a:t>
            </a:r>
            <a:r>
              <a:rPr lang="en-US" altLang="en-US" sz="2000" dirty="0">
                <a:latin typeface="Lucida Console" panose="020B0609040504020204" pitchFamily="49" charset="0"/>
              </a:rPr>
              <a:t>  $15, $6, $7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     ...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72: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latin typeface="Lucida Console" panose="020B0609040504020204" pitchFamily="49" charset="0"/>
              </a:rPr>
              <a:t>   $4, 50($7)</a:t>
            </a:r>
          </a:p>
        </p:txBody>
      </p:sp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78507B0-8BF2-4515-85B9-FDFD8A273D0C}" type="slidenum">
              <a:rPr lang="en-AU" altLang="en-US" sz="1400"/>
              <a:pPr/>
              <a:t>84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9453" y="29756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Example: Branch Taken</a:t>
            </a:r>
          </a:p>
        </p:txBody>
      </p:sp>
      <p:sp>
        <p:nvSpPr>
          <p:cNvPr id="890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0498230-4A34-434D-9ADD-80E4497C3CC6}" type="slidenum">
              <a:rPr lang="en-AU" altLang="en-US" sz="1400"/>
              <a:pPr/>
              <a:t>85</a:t>
            </a:fld>
            <a:endParaRPr lang="en-AU" altLang="en-US" sz="1400"/>
          </a:p>
        </p:txBody>
      </p:sp>
      <p:pic>
        <p:nvPicPr>
          <p:cNvPr id="89091" name="Picture 7" descr="f04-62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96976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7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Example: Branch Taken</a:t>
            </a:r>
          </a:p>
        </p:txBody>
      </p:sp>
      <p:sp>
        <p:nvSpPr>
          <p:cNvPr id="9011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D90F87C-09F0-41E6-9136-4E43AE512453}" type="slidenum">
              <a:rPr lang="en-AU" altLang="en-US" sz="1400"/>
              <a:pPr/>
              <a:t>86</a:t>
            </a:fld>
            <a:endParaRPr lang="en-AU" altLang="en-US" sz="1400"/>
          </a:p>
        </p:txBody>
      </p:sp>
      <p:pic>
        <p:nvPicPr>
          <p:cNvPr id="90115" name="Picture 6" descr="f04-62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557339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405745" y="1440873"/>
            <a:ext cx="960582" cy="397163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5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114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</a:t>
            </a:r>
            <a:r>
              <a:rPr lang="en-US" altLang="en-US" dirty="0" smtClean="0">
                <a:solidFill>
                  <a:srgbClr val="FF0000"/>
                </a:solidFill>
              </a:rPr>
              <a:t>2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nd</a:t>
            </a:r>
            <a:r>
              <a:rPr lang="en-US" altLang="en-US" dirty="0" smtClean="0"/>
              <a:t> or </a:t>
            </a:r>
            <a:r>
              <a:rPr lang="en-US" altLang="en-US" dirty="0" smtClean="0">
                <a:solidFill>
                  <a:srgbClr val="FF0000"/>
                </a:solidFill>
              </a:rPr>
              <a:t>3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rd</a:t>
            </a:r>
            <a:r>
              <a:rPr lang="en-US" altLang="en-US" dirty="0" smtClean="0"/>
              <a:t> preceding ALU instruction</a:t>
            </a:r>
          </a:p>
        </p:txBody>
      </p:sp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4BBE2CE-B697-4477-9AC4-0DE908C18BA9}" type="slidenum">
              <a:rPr lang="en-AU" altLang="en-US" sz="1400"/>
              <a:pPr/>
              <a:t>87</a:t>
            </a:fld>
            <a:endParaRPr lang="en-AU" altLang="en-US" sz="1400"/>
          </a:p>
        </p:txBody>
      </p:sp>
      <p:sp>
        <p:nvSpPr>
          <p:cNvPr id="91141" name="Rectangle 4"/>
          <p:cNvSpPr>
            <a:spLocks noChangeArrowheads="1"/>
          </p:cNvSpPr>
          <p:nvPr/>
        </p:nvSpPr>
        <p:spPr bwMode="auto">
          <a:xfrm>
            <a:off x="2279651" y="3870326"/>
            <a:ext cx="322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…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1142" name="Group 5"/>
          <p:cNvGrpSpPr>
            <a:grpSpLocks/>
          </p:cNvGrpSpPr>
          <p:nvPr/>
        </p:nvGrpSpPr>
        <p:grpSpPr bwMode="auto">
          <a:xfrm>
            <a:off x="4656139" y="2636839"/>
            <a:ext cx="3024187" cy="504825"/>
            <a:chOff x="2018" y="2341"/>
            <a:chExt cx="1905" cy="318"/>
          </a:xfrm>
        </p:grpSpPr>
        <p:sp>
          <p:nvSpPr>
            <p:cNvPr id="91179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80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81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82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83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84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5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6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7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3" name="Group 15"/>
          <p:cNvGrpSpPr>
            <a:grpSpLocks/>
          </p:cNvGrpSpPr>
          <p:nvPr/>
        </p:nvGrpSpPr>
        <p:grpSpPr bwMode="auto">
          <a:xfrm>
            <a:off x="5303839" y="3213101"/>
            <a:ext cx="3024187" cy="504825"/>
            <a:chOff x="2018" y="2341"/>
            <a:chExt cx="1905" cy="318"/>
          </a:xfrm>
        </p:grpSpPr>
        <p:sp>
          <p:nvSpPr>
            <p:cNvPr id="9117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7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7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7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7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7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4" name="Group 25"/>
          <p:cNvGrpSpPr>
            <a:grpSpLocks/>
          </p:cNvGrpSpPr>
          <p:nvPr/>
        </p:nvGrpSpPr>
        <p:grpSpPr bwMode="auto">
          <a:xfrm>
            <a:off x="5951539" y="3787776"/>
            <a:ext cx="3024187" cy="504825"/>
            <a:chOff x="2018" y="2341"/>
            <a:chExt cx="1905" cy="318"/>
          </a:xfrm>
        </p:grpSpPr>
        <p:sp>
          <p:nvSpPr>
            <p:cNvPr id="91161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62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63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64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65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66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7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8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9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5" name="Group 35"/>
          <p:cNvGrpSpPr>
            <a:grpSpLocks/>
          </p:cNvGrpSpPr>
          <p:nvPr/>
        </p:nvGrpSpPr>
        <p:grpSpPr bwMode="auto">
          <a:xfrm>
            <a:off x="6600825" y="4364039"/>
            <a:ext cx="3024188" cy="504825"/>
            <a:chOff x="2018" y="2341"/>
            <a:chExt cx="1905" cy="318"/>
          </a:xfrm>
        </p:grpSpPr>
        <p:sp>
          <p:nvSpPr>
            <p:cNvPr id="91152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53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54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55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56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57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58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59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0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1146" name="Rectangle 45"/>
          <p:cNvSpPr>
            <a:spLocks noChangeArrowheads="1"/>
          </p:cNvSpPr>
          <p:nvPr/>
        </p:nvSpPr>
        <p:spPr bwMode="auto">
          <a:xfrm>
            <a:off x="2279651" y="3294063"/>
            <a:ext cx="2117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$5, $6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7" name="Rectangle 46"/>
          <p:cNvSpPr>
            <a:spLocks noChangeArrowheads="1"/>
          </p:cNvSpPr>
          <p:nvPr/>
        </p:nvSpPr>
        <p:spPr bwMode="auto">
          <a:xfrm>
            <a:off x="2279651" y="2717801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$2, $3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8" name="Rectangle 47"/>
          <p:cNvSpPr>
            <a:spLocks noChangeArrowheads="1"/>
          </p:cNvSpPr>
          <p:nvPr/>
        </p:nvSpPr>
        <p:spPr bwMode="auto">
          <a:xfrm>
            <a:off x="2279651" y="4446588"/>
            <a:ext cx="2670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9" name="Line 48"/>
          <p:cNvSpPr>
            <a:spLocks noChangeShapeType="1"/>
          </p:cNvSpPr>
          <p:nvPr/>
        </p:nvSpPr>
        <p:spPr bwMode="auto">
          <a:xfrm>
            <a:off x="7175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50" name="Line 49"/>
          <p:cNvSpPr>
            <a:spLocks noChangeShapeType="1"/>
          </p:cNvSpPr>
          <p:nvPr/>
        </p:nvSpPr>
        <p:spPr bwMode="auto">
          <a:xfrm>
            <a:off x="7175500" y="3429001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51" name="Rectangle 50"/>
          <p:cNvSpPr>
            <a:spLocks noChangeArrowheads="1"/>
          </p:cNvSpPr>
          <p:nvPr/>
        </p:nvSpPr>
        <p:spPr bwMode="auto">
          <a:xfrm>
            <a:off x="2208213" y="5157788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Can resolve using forwarding</a:t>
            </a:r>
          </a:p>
        </p:txBody>
      </p:sp>
      <p:sp>
        <p:nvSpPr>
          <p:cNvPr id="52" name="Up Arrow 51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416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9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preceding ALU instruction or </a:t>
            </a:r>
            <a:r>
              <a:rPr lang="en-US" altLang="en-US" dirty="0" smtClean="0">
                <a:solidFill>
                  <a:srgbClr val="FF0000"/>
                </a:solidFill>
              </a:rPr>
              <a:t>2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nd</a:t>
            </a:r>
            <a:r>
              <a:rPr lang="en-US" altLang="en-US" dirty="0" smtClean="0"/>
              <a:t> preceding load instruction</a:t>
            </a:r>
          </a:p>
          <a:p>
            <a:pPr lvl="1" eaLnBrk="1" hangingPunct="1"/>
            <a:r>
              <a:rPr lang="en-US" altLang="en-US" dirty="0" smtClean="0"/>
              <a:t>Need 1 stall cycle</a:t>
            </a:r>
          </a:p>
        </p:txBody>
      </p:sp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6DA6927-E48C-48A0-AECA-589FA4FA2F84}" type="slidenum">
              <a:rPr lang="en-AU" altLang="en-US" sz="1400"/>
              <a:pPr/>
              <a:t>88</a:t>
            </a:fld>
            <a:endParaRPr lang="en-AU" altLang="en-US" sz="1400"/>
          </a:p>
        </p:txBody>
      </p:sp>
      <p:sp>
        <p:nvSpPr>
          <p:cNvPr id="92165" name="Rectangle 4"/>
          <p:cNvSpPr>
            <a:spLocks noChangeArrowheads="1"/>
          </p:cNvSpPr>
          <p:nvPr/>
        </p:nvSpPr>
        <p:spPr bwMode="auto">
          <a:xfrm>
            <a:off x="2279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2166" name="Group 5"/>
          <p:cNvGrpSpPr>
            <a:grpSpLocks/>
          </p:cNvGrpSpPr>
          <p:nvPr/>
        </p:nvGrpSpPr>
        <p:grpSpPr bwMode="auto">
          <a:xfrm>
            <a:off x="4656139" y="3644901"/>
            <a:ext cx="3024187" cy="504825"/>
            <a:chOff x="2018" y="2341"/>
            <a:chExt cx="1905" cy="318"/>
          </a:xfrm>
        </p:grpSpPr>
        <p:sp>
          <p:nvSpPr>
            <p:cNvPr id="92199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2200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2201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2202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2203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2204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5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6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7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2167" name="Group 15"/>
          <p:cNvGrpSpPr>
            <a:grpSpLocks/>
          </p:cNvGrpSpPr>
          <p:nvPr/>
        </p:nvGrpSpPr>
        <p:grpSpPr bwMode="auto">
          <a:xfrm>
            <a:off x="5303839" y="4221164"/>
            <a:ext cx="3024187" cy="504825"/>
            <a:chOff x="2018" y="2341"/>
            <a:chExt cx="1905" cy="318"/>
          </a:xfrm>
        </p:grpSpPr>
        <p:sp>
          <p:nvSpPr>
            <p:cNvPr id="9219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219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219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219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219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219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2168" name="Rectangle 25"/>
          <p:cNvSpPr>
            <a:spLocks noChangeArrowheads="1"/>
          </p:cNvSpPr>
          <p:nvPr/>
        </p:nvSpPr>
        <p:spPr bwMode="auto">
          <a:xfrm>
            <a:off x="5951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92169" name="Rectangle 26"/>
          <p:cNvSpPr>
            <a:spLocks noChangeArrowheads="1"/>
          </p:cNvSpPr>
          <p:nvPr/>
        </p:nvSpPr>
        <p:spPr bwMode="auto">
          <a:xfrm>
            <a:off x="6599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2170" name="Rectangle 27"/>
          <p:cNvSpPr>
            <a:spLocks noChangeArrowheads="1"/>
          </p:cNvSpPr>
          <p:nvPr/>
        </p:nvSpPr>
        <p:spPr bwMode="auto">
          <a:xfrm>
            <a:off x="64563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1" name="Rectangle 28"/>
          <p:cNvSpPr>
            <a:spLocks noChangeArrowheads="1"/>
          </p:cNvSpPr>
          <p:nvPr/>
        </p:nvSpPr>
        <p:spPr bwMode="auto">
          <a:xfrm>
            <a:off x="71040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2" name="Rectangle 29"/>
          <p:cNvSpPr>
            <a:spLocks noChangeArrowheads="1"/>
          </p:cNvSpPr>
          <p:nvPr/>
        </p:nvSpPr>
        <p:spPr bwMode="auto">
          <a:xfrm>
            <a:off x="77517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3" name="Rectangle 30"/>
          <p:cNvSpPr>
            <a:spLocks noChangeArrowheads="1"/>
          </p:cNvSpPr>
          <p:nvPr/>
        </p:nvSpPr>
        <p:spPr bwMode="auto">
          <a:xfrm>
            <a:off x="83994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4" name="Rectangle 31"/>
          <p:cNvSpPr>
            <a:spLocks noChangeArrowheads="1"/>
          </p:cNvSpPr>
          <p:nvPr/>
        </p:nvSpPr>
        <p:spPr bwMode="auto">
          <a:xfrm>
            <a:off x="7248525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2175" name="Rectangle 32"/>
          <p:cNvSpPr>
            <a:spLocks noChangeArrowheads="1"/>
          </p:cNvSpPr>
          <p:nvPr/>
        </p:nvSpPr>
        <p:spPr bwMode="auto">
          <a:xfrm>
            <a:off x="78978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92176" name="Rectangle 33"/>
          <p:cNvSpPr>
            <a:spLocks noChangeArrowheads="1"/>
          </p:cNvSpPr>
          <p:nvPr/>
        </p:nvSpPr>
        <p:spPr bwMode="auto">
          <a:xfrm>
            <a:off x="85455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92177" name="Rectangle 34"/>
          <p:cNvSpPr>
            <a:spLocks noChangeArrowheads="1"/>
          </p:cNvSpPr>
          <p:nvPr/>
        </p:nvSpPr>
        <p:spPr bwMode="auto">
          <a:xfrm>
            <a:off x="91932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92178" name="Rectangle 35"/>
          <p:cNvSpPr>
            <a:spLocks noChangeArrowheads="1"/>
          </p:cNvSpPr>
          <p:nvPr/>
        </p:nvSpPr>
        <p:spPr bwMode="auto">
          <a:xfrm>
            <a:off x="71056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9" name="Rectangle 36"/>
          <p:cNvSpPr>
            <a:spLocks noChangeArrowheads="1"/>
          </p:cNvSpPr>
          <p:nvPr/>
        </p:nvSpPr>
        <p:spPr bwMode="auto">
          <a:xfrm>
            <a:off x="77533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0" name="Rectangle 37"/>
          <p:cNvSpPr>
            <a:spLocks noChangeArrowheads="1"/>
          </p:cNvSpPr>
          <p:nvPr/>
        </p:nvSpPr>
        <p:spPr bwMode="auto">
          <a:xfrm>
            <a:off x="84010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1" name="Rectangle 38"/>
          <p:cNvSpPr>
            <a:spLocks noChangeArrowheads="1"/>
          </p:cNvSpPr>
          <p:nvPr/>
        </p:nvSpPr>
        <p:spPr bwMode="auto">
          <a:xfrm>
            <a:off x="90487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2" name="Rectangle 39"/>
          <p:cNvSpPr>
            <a:spLocks noChangeArrowheads="1"/>
          </p:cNvSpPr>
          <p:nvPr/>
        </p:nvSpPr>
        <p:spPr bwMode="auto">
          <a:xfrm>
            <a:off x="2279651" y="4302126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$5, $6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3" name="Rectangle 40"/>
          <p:cNvSpPr>
            <a:spLocks noChangeArrowheads="1"/>
          </p:cNvSpPr>
          <p:nvPr/>
        </p:nvSpPr>
        <p:spPr bwMode="auto">
          <a:xfrm>
            <a:off x="2279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4" name="Rectangle 41"/>
          <p:cNvSpPr>
            <a:spLocks noChangeArrowheads="1"/>
          </p:cNvSpPr>
          <p:nvPr/>
        </p:nvSpPr>
        <p:spPr bwMode="auto">
          <a:xfrm>
            <a:off x="2279651" y="5454651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5" name="Line 42"/>
          <p:cNvSpPr>
            <a:spLocks noChangeShapeType="1"/>
          </p:cNvSpPr>
          <p:nvPr/>
        </p:nvSpPr>
        <p:spPr bwMode="auto">
          <a:xfrm>
            <a:off x="7175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86" name="Line 43"/>
          <p:cNvSpPr>
            <a:spLocks noChangeShapeType="1"/>
          </p:cNvSpPr>
          <p:nvPr/>
        </p:nvSpPr>
        <p:spPr bwMode="auto">
          <a:xfrm>
            <a:off x="7175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87" name="AutoShape 44"/>
          <p:cNvSpPr>
            <a:spLocks noChangeArrowheads="1"/>
          </p:cNvSpPr>
          <p:nvPr/>
        </p:nvSpPr>
        <p:spPr bwMode="auto">
          <a:xfrm>
            <a:off x="7248526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2188" name="AutoShape 45"/>
          <p:cNvSpPr>
            <a:spLocks noChangeArrowheads="1"/>
          </p:cNvSpPr>
          <p:nvPr/>
        </p:nvSpPr>
        <p:spPr bwMode="auto">
          <a:xfrm>
            <a:off x="78962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2189" name="AutoShape 46"/>
          <p:cNvSpPr>
            <a:spLocks noChangeArrowheads="1"/>
          </p:cNvSpPr>
          <p:nvPr/>
        </p:nvSpPr>
        <p:spPr bwMode="auto">
          <a:xfrm>
            <a:off x="85439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48" name="Up Arrow 47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090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8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immediately preceding load instruction</a:t>
            </a:r>
          </a:p>
          <a:p>
            <a:pPr lvl="1" eaLnBrk="1" hangingPunct="1"/>
            <a:r>
              <a:rPr lang="en-US" altLang="en-US" dirty="0" smtClean="0"/>
              <a:t>Need </a:t>
            </a:r>
            <a:r>
              <a:rPr lang="en-US" altLang="en-US" dirty="0" smtClean="0">
                <a:solidFill>
                  <a:srgbClr val="FF0000"/>
                </a:solidFill>
              </a:rPr>
              <a:t>2 stall cycles</a:t>
            </a:r>
          </a:p>
        </p:txBody>
      </p:sp>
      <p:sp>
        <p:nvSpPr>
          <p:cNvPr id="931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6B6B339-5811-4DF2-B35A-749741BF8B13}" type="slidenum">
              <a:rPr lang="en-AU" altLang="en-US" sz="1400"/>
              <a:pPr/>
              <a:t>89</a:t>
            </a:fld>
            <a:endParaRPr lang="en-AU" altLang="en-US" sz="1400"/>
          </a:p>
        </p:txBody>
      </p:sp>
      <p:sp>
        <p:nvSpPr>
          <p:cNvPr id="93189" name="Rectangle 4"/>
          <p:cNvSpPr>
            <a:spLocks noChangeArrowheads="1"/>
          </p:cNvSpPr>
          <p:nvPr/>
        </p:nvSpPr>
        <p:spPr bwMode="auto">
          <a:xfrm>
            <a:off x="2279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3190" name="Group 5"/>
          <p:cNvGrpSpPr>
            <a:grpSpLocks/>
          </p:cNvGrpSpPr>
          <p:nvPr/>
        </p:nvGrpSpPr>
        <p:grpSpPr bwMode="auto">
          <a:xfrm>
            <a:off x="4656139" y="3644901"/>
            <a:ext cx="3024187" cy="504825"/>
            <a:chOff x="2018" y="2341"/>
            <a:chExt cx="1905" cy="318"/>
          </a:xfrm>
        </p:grpSpPr>
        <p:sp>
          <p:nvSpPr>
            <p:cNvPr id="93220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3221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3222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3223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3224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3225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6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7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8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3191" name="Rectangle 15"/>
          <p:cNvSpPr>
            <a:spLocks noChangeArrowheads="1"/>
          </p:cNvSpPr>
          <p:nvPr/>
        </p:nvSpPr>
        <p:spPr bwMode="auto">
          <a:xfrm>
            <a:off x="5303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93192" name="Rectangle 16"/>
          <p:cNvSpPr>
            <a:spLocks noChangeArrowheads="1"/>
          </p:cNvSpPr>
          <p:nvPr/>
        </p:nvSpPr>
        <p:spPr bwMode="auto">
          <a:xfrm>
            <a:off x="5951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193" name="Rectangle 17"/>
          <p:cNvSpPr>
            <a:spLocks noChangeArrowheads="1"/>
          </p:cNvSpPr>
          <p:nvPr/>
        </p:nvSpPr>
        <p:spPr bwMode="auto">
          <a:xfrm>
            <a:off x="58086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4" name="Rectangle 18"/>
          <p:cNvSpPr>
            <a:spLocks noChangeArrowheads="1"/>
          </p:cNvSpPr>
          <p:nvPr/>
        </p:nvSpPr>
        <p:spPr bwMode="auto">
          <a:xfrm>
            <a:off x="64563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5" name="Rectangle 19"/>
          <p:cNvSpPr>
            <a:spLocks noChangeArrowheads="1"/>
          </p:cNvSpPr>
          <p:nvPr/>
        </p:nvSpPr>
        <p:spPr bwMode="auto">
          <a:xfrm>
            <a:off x="71040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6" name="Rectangle 20"/>
          <p:cNvSpPr>
            <a:spLocks noChangeArrowheads="1"/>
          </p:cNvSpPr>
          <p:nvPr/>
        </p:nvSpPr>
        <p:spPr bwMode="auto">
          <a:xfrm>
            <a:off x="77517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7" name="Rectangle 21"/>
          <p:cNvSpPr>
            <a:spLocks noChangeArrowheads="1"/>
          </p:cNvSpPr>
          <p:nvPr/>
        </p:nvSpPr>
        <p:spPr bwMode="auto">
          <a:xfrm>
            <a:off x="6599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198" name="Rectangle 22"/>
          <p:cNvSpPr>
            <a:spLocks noChangeArrowheads="1"/>
          </p:cNvSpPr>
          <p:nvPr/>
        </p:nvSpPr>
        <p:spPr bwMode="auto">
          <a:xfrm>
            <a:off x="64563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9" name="Rectangle 23"/>
          <p:cNvSpPr>
            <a:spLocks noChangeArrowheads="1"/>
          </p:cNvSpPr>
          <p:nvPr/>
        </p:nvSpPr>
        <p:spPr bwMode="auto">
          <a:xfrm>
            <a:off x="71040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0" name="Rectangle 24"/>
          <p:cNvSpPr>
            <a:spLocks noChangeArrowheads="1"/>
          </p:cNvSpPr>
          <p:nvPr/>
        </p:nvSpPr>
        <p:spPr bwMode="auto">
          <a:xfrm>
            <a:off x="77517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1" name="Rectangle 25"/>
          <p:cNvSpPr>
            <a:spLocks noChangeArrowheads="1"/>
          </p:cNvSpPr>
          <p:nvPr/>
        </p:nvSpPr>
        <p:spPr bwMode="auto">
          <a:xfrm>
            <a:off x="83994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2" name="Rectangle 26"/>
          <p:cNvSpPr>
            <a:spLocks noChangeArrowheads="1"/>
          </p:cNvSpPr>
          <p:nvPr/>
        </p:nvSpPr>
        <p:spPr bwMode="auto">
          <a:xfrm>
            <a:off x="7248525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203" name="Rectangle 27"/>
          <p:cNvSpPr>
            <a:spLocks noChangeArrowheads="1"/>
          </p:cNvSpPr>
          <p:nvPr/>
        </p:nvSpPr>
        <p:spPr bwMode="auto">
          <a:xfrm>
            <a:off x="78978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93204" name="Rectangle 28"/>
          <p:cNvSpPr>
            <a:spLocks noChangeArrowheads="1"/>
          </p:cNvSpPr>
          <p:nvPr/>
        </p:nvSpPr>
        <p:spPr bwMode="auto">
          <a:xfrm>
            <a:off x="85455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93205" name="Rectangle 29"/>
          <p:cNvSpPr>
            <a:spLocks noChangeArrowheads="1"/>
          </p:cNvSpPr>
          <p:nvPr/>
        </p:nvSpPr>
        <p:spPr bwMode="auto">
          <a:xfrm>
            <a:off x="91932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93206" name="Rectangle 30"/>
          <p:cNvSpPr>
            <a:spLocks noChangeArrowheads="1"/>
          </p:cNvSpPr>
          <p:nvPr/>
        </p:nvSpPr>
        <p:spPr bwMode="auto">
          <a:xfrm>
            <a:off x="71056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7" name="Rectangle 31"/>
          <p:cNvSpPr>
            <a:spLocks noChangeArrowheads="1"/>
          </p:cNvSpPr>
          <p:nvPr/>
        </p:nvSpPr>
        <p:spPr bwMode="auto">
          <a:xfrm>
            <a:off x="77533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8" name="Rectangle 32"/>
          <p:cNvSpPr>
            <a:spLocks noChangeArrowheads="1"/>
          </p:cNvSpPr>
          <p:nvPr/>
        </p:nvSpPr>
        <p:spPr bwMode="auto">
          <a:xfrm>
            <a:off x="84010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9" name="Rectangle 33"/>
          <p:cNvSpPr>
            <a:spLocks noChangeArrowheads="1"/>
          </p:cNvSpPr>
          <p:nvPr/>
        </p:nvSpPr>
        <p:spPr bwMode="auto">
          <a:xfrm>
            <a:off x="90487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10" name="Rectangle 34"/>
          <p:cNvSpPr>
            <a:spLocks noChangeArrowheads="1"/>
          </p:cNvSpPr>
          <p:nvPr/>
        </p:nvSpPr>
        <p:spPr bwMode="auto">
          <a:xfrm>
            <a:off x="2279650" y="4302126"/>
            <a:ext cx="1703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solidFill>
                <a:schemeClr val="hlink"/>
              </a:solidFill>
              <a:latin typeface="Lucida Console" panose="020B0609040504020204" pitchFamily="49" charset="0"/>
            </a:endParaRPr>
          </a:p>
        </p:txBody>
      </p:sp>
      <p:sp>
        <p:nvSpPr>
          <p:cNvPr id="93211" name="Rectangle 35"/>
          <p:cNvSpPr>
            <a:spLocks noChangeArrowheads="1"/>
          </p:cNvSpPr>
          <p:nvPr/>
        </p:nvSpPr>
        <p:spPr bwMode="auto">
          <a:xfrm>
            <a:off x="2279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3212" name="Rectangle 36"/>
          <p:cNvSpPr>
            <a:spLocks noChangeArrowheads="1"/>
          </p:cNvSpPr>
          <p:nvPr/>
        </p:nvSpPr>
        <p:spPr bwMode="auto">
          <a:xfrm>
            <a:off x="2279651" y="5454651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$0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3213" name="Line 37"/>
          <p:cNvSpPr>
            <a:spLocks noChangeShapeType="1"/>
          </p:cNvSpPr>
          <p:nvPr/>
        </p:nvSpPr>
        <p:spPr bwMode="auto">
          <a:xfrm>
            <a:off x="7175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14" name="AutoShape 38"/>
          <p:cNvSpPr>
            <a:spLocks noChangeArrowheads="1"/>
          </p:cNvSpPr>
          <p:nvPr/>
        </p:nvSpPr>
        <p:spPr bwMode="auto">
          <a:xfrm>
            <a:off x="7248526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5" name="AutoShape 39"/>
          <p:cNvSpPr>
            <a:spLocks noChangeArrowheads="1"/>
          </p:cNvSpPr>
          <p:nvPr/>
        </p:nvSpPr>
        <p:spPr bwMode="auto">
          <a:xfrm>
            <a:off x="78962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6" name="AutoShape 40"/>
          <p:cNvSpPr>
            <a:spLocks noChangeArrowheads="1"/>
          </p:cNvSpPr>
          <p:nvPr/>
        </p:nvSpPr>
        <p:spPr bwMode="auto">
          <a:xfrm>
            <a:off x="85439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7" name="AutoShape 41"/>
          <p:cNvSpPr>
            <a:spLocks noChangeArrowheads="1"/>
          </p:cNvSpPr>
          <p:nvPr/>
        </p:nvSpPr>
        <p:spPr bwMode="auto">
          <a:xfrm>
            <a:off x="6600826" y="4364039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8" name="AutoShape 42"/>
          <p:cNvSpPr>
            <a:spLocks noChangeArrowheads="1"/>
          </p:cNvSpPr>
          <p:nvPr/>
        </p:nvSpPr>
        <p:spPr bwMode="auto">
          <a:xfrm>
            <a:off x="7248526" y="4364039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9" name="AutoShape 43"/>
          <p:cNvSpPr>
            <a:spLocks noChangeArrowheads="1"/>
          </p:cNvSpPr>
          <p:nvPr/>
        </p:nvSpPr>
        <p:spPr bwMode="auto">
          <a:xfrm>
            <a:off x="7896226" y="4364039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74387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Sequential Elements</a:t>
            </a:r>
            <a:endParaRPr lang="en-AU" altLang="en-US" smtClean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 smtClean="0"/>
              <a:t>Register: stores data in a circuit</a:t>
            </a:r>
          </a:p>
          <a:p>
            <a:pPr lvl="1" eaLnBrk="1" hangingPunct="1"/>
            <a:r>
              <a:rPr lang="en-US" altLang="en-US" smtClean="0"/>
              <a:t>Uses a clock signal to determine when to update the stored value</a:t>
            </a:r>
          </a:p>
          <a:p>
            <a:pPr lvl="1" eaLnBrk="1" hangingPunct="1"/>
            <a:r>
              <a:rPr lang="en-US" altLang="en-US" smtClean="0"/>
              <a:t>Edge-triggered: update when Clk changes from 0 to 1</a:t>
            </a:r>
            <a:endParaRPr lang="en-AU" altLang="en-US" smtClean="0"/>
          </a:p>
        </p:txBody>
      </p:sp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E62F66B-9A38-4735-86EF-5FD586FE2C91}" type="slidenum">
              <a:rPr lang="en-AU" altLang="en-US" sz="1400"/>
              <a:pPr/>
              <a:t>9</a:t>
            </a:fld>
            <a:endParaRPr lang="en-AU" altLang="en-US" sz="1400"/>
          </a:p>
        </p:txBody>
      </p:sp>
      <p:grpSp>
        <p:nvGrpSpPr>
          <p:cNvPr id="11269" name="Group 4"/>
          <p:cNvGrpSpPr>
            <a:grpSpLocks/>
          </p:cNvGrpSpPr>
          <p:nvPr/>
        </p:nvGrpSpPr>
        <p:grpSpPr bwMode="auto">
          <a:xfrm>
            <a:off x="2279650" y="4365626"/>
            <a:ext cx="2090738" cy="1223963"/>
            <a:chOff x="657" y="2296"/>
            <a:chExt cx="1317" cy="771"/>
          </a:xfrm>
        </p:grpSpPr>
        <p:sp>
          <p:nvSpPr>
            <p:cNvPr id="11300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01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2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3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4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11305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11306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11307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8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70" name="Group 44"/>
          <p:cNvGrpSpPr>
            <a:grpSpLocks/>
          </p:cNvGrpSpPr>
          <p:nvPr/>
        </p:nvGrpSpPr>
        <p:grpSpPr bwMode="auto">
          <a:xfrm>
            <a:off x="4943475" y="4005264"/>
            <a:ext cx="4775200" cy="1800225"/>
            <a:chOff x="2154" y="2523"/>
            <a:chExt cx="3008" cy="1134"/>
          </a:xfrm>
        </p:grpSpPr>
        <p:sp>
          <p:nvSpPr>
            <p:cNvPr id="11271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2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5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6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7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3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Clk</a:t>
              </a:r>
              <a:endParaRPr lang="en-AU" altLang="en-US"/>
            </a:p>
          </p:txBody>
        </p:sp>
        <p:sp>
          <p:nvSpPr>
            <p:cNvPr id="11285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D</a:t>
              </a:r>
              <a:endParaRPr lang="en-AU" altLang="en-US"/>
            </a:p>
          </p:txBody>
        </p:sp>
        <p:sp>
          <p:nvSpPr>
            <p:cNvPr id="11286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Q</a:t>
              </a:r>
              <a:endParaRPr lang="en-AU" altLang="en-US"/>
            </a:p>
          </p:txBody>
        </p:sp>
        <p:sp>
          <p:nvSpPr>
            <p:cNvPr id="11287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8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3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4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5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7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8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9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Up Arrow 4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2699" y="24796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Branch Prediction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 deeper and superscalar pipelines, branch penalty is more significant</a:t>
            </a:r>
          </a:p>
          <a:p>
            <a:pPr eaLnBrk="1" hangingPunct="1"/>
            <a:r>
              <a:rPr lang="en-US" altLang="en-US" dirty="0"/>
              <a:t>Use </a:t>
            </a:r>
            <a:r>
              <a:rPr lang="en-US" altLang="en-US" dirty="0">
                <a:solidFill>
                  <a:srgbClr val="FF0000"/>
                </a:solidFill>
              </a:rPr>
              <a:t>dynamic prediction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Branch prediction buffer </a:t>
            </a:r>
            <a:r>
              <a:rPr lang="en-US" altLang="en-US" dirty="0"/>
              <a:t>(aka branch history table)</a:t>
            </a:r>
          </a:p>
          <a:p>
            <a:pPr lvl="1" eaLnBrk="1" hangingPunct="1"/>
            <a:r>
              <a:rPr lang="en-US" altLang="en-US" dirty="0"/>
              <a:t>Indexed by recent branch instruction addresses</a:t>
            </a:r>
          </a:p>
          <a:p>
            <a:pPr lvl="1" eaLnBrk="1" hangingPunct="1"/>
            <a:r>
              <a:rPr lang="en-US" altLang="en-US" dirty="0"/>
              <a:t>Stores outcome (taken/not taken)</a:t>
            </a:r>
          </a:p>
          <a:p>
            <a:pPr lvl="1" eaLnBrk="1" hangingPunct="1"/>
            <a:r>
              <a:rPr lang="en-US" altLang="en-US" dirty="0"/>
              <a:t>To execute a branch</a:t>
            </a:r>
          </a:p>
          <a:p>
            <a:pPr lvl="2" eaLnBrk="1" hangingPunct="1"/>
            <a:r>
              <a:rPr lang="en-US" altLang="en-US" dirty="0"/>
              <a:t>Check table, expect the same outcome</a:t>
            </a:r>
          </a:p>
          <a:p>
            <a:pPr lvl="2" eaLnBrk="1" hangingPunct="1"/>
            <a:r>
              <a:rPr lang="en-US" altLang="en-US" dirty="0"/>
              <a:t>Start fetching from fall-through or target</a:t>
            </a:r>
          </a:p>
          <a:p>
            <a:pPr lvl="2" eaLnBrk="1" hangingPunct="1"/>
            <a:r>
              <a:rPr lang="en-US" altLang="en-US" dirty="0"/>
              <a:t>If wrong, flush pipeline and flip prediction</a:t>
            </a:r>
            <a:endParaRPr lang="en-AU" altLang="en-US" dirty="0"/>
          </a:p>
        </p:txBody>
      </p:sp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82FDC6D-92B8-417A-973C-AE74B43C8E5D}" type="slidenum">
              <a:rPr lang="en-AU" altLang="en-US" sz="1400"/>
              <a:pPr/>
              <a:t>90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1-Bit Predictor: Shortcoming</a:t>
            </a:r>
            <a:endParaRPr lang="en-AU" altLang="en-US" smtClean="0"/>
          </a:p>
        </p:txBody>
      </p:sp>
      <p:sp>
        <p:nvSpPr>
          <p:cNvPr id="95237" name="Rectangle 4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 smtClean="0"/>
              <a:t>Inner loop branches mispredicted twice!</a:t>
            </a:r>
            <a:endParaRPr lang="en-AU" altLang="en-US" smtClean="0"/>
          </a:p>
        </p:txBody>
      </p:sp>
      <p:sp>
        <p:nvSpPr>
          <p:cNvPr id="952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C797C0E-9127-44E4-AA5C-4F3ECC2291A4}" type="slidenum">
              <a:rPr lang="en-AU" altLang="en-US" sz="1400"/>
              <a:pPr/>
              <a:t>91</a:t>
            </a:fld>
            <a:endParaRPr lang="en-AU" altLang="en-US" sz="1400"/>
          </a:p>
        </p:txBody>
      </p:sp>
      <p:sp>
        <p:nvSpPr>
          <p:cNvPr id="95235" name="Rectangle 2"/>
          <p:cNvSpPr>
            <a:spLocks noChangeArrowheads="1"/>
          </p:cNvSpPr>
          <p:nvPr/>
        </p:nvSpPr>
        <p:spPr bwMode="auto">
          <a:xfrm>
            <a:off x="4224339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5238" name="Text Box 5"/>
          <p:cNvSpPr txBox="1">
            <a:spLocks noChangeArrowheads="1"/>
          </p:cNvSpPr>
          <p:nvPr/>
        </p:nvSpPr>
        <p:spPr bwMode="auto">
          <a:xfrm>
            <a:off x="3141663" y="1916114"/>
            <a:ext cx="35369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outer: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inner: …</a:t>
            </a:r>
          </a:p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</a:p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       beq …, …, inner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beq …, …, outer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95239" name="Line 6"/>
          <p:cNvSpPr>
            <a:spLocks noChangeShapeType="1"/>
          </p:cNvSpPr>
          <p:nvPr/>
        </p:nvSpPr>
        <p:spPr bwMode="auto">
          <a:xfrm>
            <a:off x="6743701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0" name="Line 7"/>
          <p:cNvSpPr>
            <a:spLocks noChangeShapeType="1"/>
          </p:cNvSpPr>
          <p:nvPr/>
        </p:nvSpPr>
        <p:spPr bwMode="auto">
          <a:xfrm flipV="1">
            <a:off x="7104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1" name="Line 8"/>
          <p:cNvSpPr>
            <a:spLocks noChangeShapeType="1"/>
          </p:cNvSpPr>
          <p:nvPr/>
        </p:nvSpPr>
        <p:spPr bwMode="auto">
          <a:xfrm flipH="1">
            <a:off x="5880101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2" name="Line 9"/>
          <p:cNvSpPr>
            <a:spLocks noChangeShapeType="1"/>
          </p:cNvSpPr>
          <p:nvPr/>
        </p:nvSpPr>
        <p:spPr bwMode="auto">
          <a:xfrm>
            <a:off x="6743701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3" name="Line 10"/>
          <p:cNvSpPr>
            <a:spLocks noChangeShapeType="1"/>
          </p:cNvSpPr>
          <p:nvPr/>
        </p:nvSpPr>
        <p:spPr bwMode="auto">
          <a:xfrm flipV="1">
            <a:off x="7464425" y="2082801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4" name="Line 11"/>
          <p:cNvSpPr>
            <a:spLocks noChangeShapeType="1"/>
          </p:cNvSpPr>
          <p:nvPr/>
        </p:nvSpPr>
        <p:spPr bwMode="auto">
          <a:xfrm flipH="1">
            <a:off x="5880101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5" name="Rectangle 12"/>
          <p:cNvSpPr>
            <a:spLocks noChangeArrowheads="1"/>
          </p:cNvSpPr>
          <p:nvPr/>
        </p:nvSpPr>
        <p:spPr bwMode="auto">
          <a:xfrm>
            <a:off x="2208213" y="4364038"/>
            <a:ext cx="77724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Mispredict as taken on last iteration of inner loop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Then mispredict as not taken on first iteration of inner loop next time around</a:t>
            </a:r>
            <a:endParaRPr lang="en-AU" altLang="en-US" sz="2800"/>
          </a:p>
        </p:txBody>
      </p:sp>
      <p:sp>
        <p:nvSpPr>
          <p:cNvPr id="14" name="Up Arrow 13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186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2-Bit Predictor</a:t>
            </a:r>
            <a:endParaRPr lang="en-AU" altLang="en-US" smtClean="0"/>
          </a:p>
        </p:txBody>
      </p:sp>
      <p:sp>
        <p:nvSpPr>
          <p:cNvPr id="962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Only change prediction on two successive </a:t>
            </a:r>
            <a:r>
              <a:rPr lang="en-US" altLang="en-US" dirty="0" err="1" smtClean="0"/>
              <a:t>mispredictions</a:t>
            </a:r>
            <a:endParaRPr lang="en-AU" altLang="en-US" dirty="0" smtClean="0"/>
          </a:p>
        </p:txBody>
      </p:sp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55B0586-0C3E-4223-8C68-ABECF15F9663}" type="slidenum">
              <a:rPr lang="en-AU" altLang="en-US" sz="1400"/>
              <a:pPr/>
              <a:t>92</a:t>
            </a:fld>
            <a:endParaRPr lang="en-AU" altLang="en-US" sz="1400"/>
          </a:p>
        </p:txBody>
      </p:sp>
      <p:pic>
        <p:nvPicPr>
          <p:cNvPr id="96259" name="Picture 6" descr="f04-63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4582" y="988291"/>
            <a:ext cx="7305964" cy="47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85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Calculating the Branch Target</a:t>
            </a:r>
            <a:endParaRPr lang="en-AU" altLang="en-US" smtClean="0"/>
          </a:p>
        </p:txBody>
      </p:sp>
      <p:sp>
        <p:nvSpPr>
          <p:cNvPr id="972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Even with predictor, still need to calculate the target address</a:t>
            </a:r>
          </a:p>
          <a:p>
            <a:pPr lvl="1" eaLnBrk="1" hangingPunct="1"/>
            <a:r>
              <a:rPr lang="en-US" altLang="en-US" dirty="0" smtClean="0"/>
              <a:t>1-cycle penalty for a taken branch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Branch target buffer</a:t>
            </a:r>
          </a:p>
          <a:p>
            <a:pPr lvl="1" eaLnBrk="1" hangingPunct="1"/>
            <a:r>
              <a:rPr lang="en-US" altLang="en-US" dirty="0" smtClean="0"/>
              <a:t>Cache of target addresses</a:t>
            </a:r>
          </a:p>
          <a:p>
            <a:pPr lvl="1" eaLnBrk="1" hangingPunct="1"/>
            <a:r>
              <a:rPr lang="en-US" altLang="en-US" dirty="0" smtClean="0"/>
              <a:t>Indexed by PC when instruction fetched</a:t>
            </a:r>
          </a:p>
          <a:p>
            <a:pPr lvl="2" eaLnBrk="1" hangingPunct="1"/>
            <a:r>
              <a:rPr lang="en-US" altLang="en-US" dirty="0" smtClean="0"/>
              <a:t>If hit and instruction is branch predicted taken, can fetch target immediately</a:t>
            </a:r>
            <a:endParaRPr lang="en-AU" altLang="en-US" dirty="0" smtClean="0"/>
          </a:p>
        </p:txBody>
      </p:sp>
      <p:sp>
        <p:nvSpPr>
          <p:cNvPr id="972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8D1D41E-556D-4636-B169-206CEF5D2ACB}" type="slidenum">
              <a:rPr lang="en-AU" altLang="en-US" sz="1400"/>
              <a:pPr/>
              <a:t>94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1109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Exceptions and Interrupts</a:t>
            </a:r>
            <a:endParaRPr lang="en-AU" altLang="en-US" smtClean="0"/>
          </a:p>
        </p:txBody>
      </p:sp>
      <p:sp>
        <p:nvSpPr>
          <p:cNvPr id="983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“Unexpected” events requiring change</a:t>
            </a:r>
            <a:br>
              <a:rPr lang="en-US" altLang="en-US"/>
            </a:br>
            <a:r>
              <a:rPr lang="en-US" altLang="en-US"/>
              <a:t>in flow of control</a:t>
            </a:r>
          </a:p>
          <a:p>
            <a:pPr lvl="1" eaLnBrk="1" hangingPunct="1"/>
            <a:r>
              <a:rPr lang="en-US" altLang="en-US"/>
              <a:t>Different ISAs use the terms differently</a:t>
            </a:r>
          </a:p>
          <a:p>
            <a:pPr eaLnBrk="1" hangingPunct="1"/>
            <a:r>
              <a:rPr lang="en-US" altLang="en-US"/>
              <a:t>Exception</a:t>
            </a:r>
          </a:p>
          <a:p>
            <a:pPr lvl="1" eaLnBrk="1" hangingPunct="1"/>
            <a:r>
              <a:rPr lang="en-US" altLang="en-US"/>
              <a:t>Arises within the CPU</a:t>
            </a:r>
          </a:p>
          <a:p>
            <a:pPr lvl="2" eaLnBrk="1" hangingPunct="1"/>
            <a:r>
              <a:rPr lang="en-US" altLang="en-US"/>
              <a:t>e.g., undefined opcode, overflow, syscall, …</a:t>
            </a:r>
          </a:p>
          <a:p>
            <a:pPr eaLnBrk="1" hangingPunct="1"/>
            <a:r>
              <a:rPr lang="en-US" altLang="en-US"/>
              <a:t>Interrupt</a:t>
            </a:r>
          </a:p>
          <a:p>
            <a:pPr lvl="1" eaLnBrk="1" hangingPunct="1"/>
            <a:r>
              <a:rPr lang="en-US" altLang="en-US"/>
              <a:t>From an external I/O controller</a:t>
            </a:r>
          </a:p>
          <a:p>
            <a:pPr eaLnBrk="1" hangingPunct="1"/>
            <a:r>
              <a:rPr lang="en-US" altLang="en-US"/>
              <a:t>Dealing with them without sacrificing performance is hard</a:t>
            </a:r>
            <a:endParaRPr lang="en-AU" altLang="en-US"/>
          </a:p>
        </p:txBody>
      </p:sp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DAFB17C-DEE2-48BE-A120-92BCA9A1657B}" type="slidenum">
              <a:rPr lang="en-AU" altLang="en-US" sz="1400"/>
              <a:pPr/>
              <a:t>95</a:t>
            </a:fld>
            <a:endParaRPr lang="en-AU" altLang="en-US" sz="1400"/>
          </a:p>
        </p:txBody>
      </p:sp>
      <p:sp>
        <p:nvSpPr>
          <p:cNvPr id="98309" name="Text Box 4"/>
          <p:cNvSpPr txBox="1">
            <a:spLocks noChangeArrowheads="1"/>
          </p:cNvSpPr>
          <p:nvPr/>
        </p:nvSpPr>
        <p:spPr bwMode="auto">
          <a:xfrm rot="5400000">
            <a:off x="9579769" y="721519"/>
            <a:ext cx="1809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§4.9 Exceptions</a:t>
            </a:r>
          </a:p>
        </p:txBody>
      </p:sp>
    </p:spTree>
    <p:extLst>
      <p:ext uri="{BB962C8B-B14F-4D97-AF65-F5344CB8AC3E}">
        <p14:creationId xmlns:p14="http://schemas.microsoft.com/office/powerpoint/2010/main" val="218111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Handling Exceptions</a:t>
            </a:r>
            <a:endParaRPr lang="en-AU" altLang="en-US" smtClean="0"/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In MIPS, exceptions managed by a System Control Coprocessor (CP0)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Save PC of offending (or interrupted) instruction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MIPS: Exception Program Counter (EPC)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Save indication of the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MIPS: Cause register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We’ll assume 1-bit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0 for undefined opcode, 1 for overflow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Jump to handler at 8000 00180</a:t>
            </a:r>
          </a:p>
        </p:txBody>
      </p:sp>
      <p:sp>
        <p:nvSpPr>
          <p:cNvPr id="993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AED3FC0-EDF8-4F77-98CB-60AC60C54A8E}" type="slidenum">
              <a:rPr lang="en-AU" altLang="en-US" sz="1400"/>
              <a:pPr/>
              <a:t>96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716859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 Alternate Mechanism</a:t>
            </a:r>
            <a:endParaRPr lang="en-AU" altLang="en-US" smtClean="0"/>
          </a:p>
        </p:txBody>
      </p:sp>
      <p:sp>
        <p:nvSpPr>
          <p:cNvPr id="1003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Vectored Interrupts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Handler address determined by the cause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Undefined opcode:	C000 0000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Overflow:			C000 0020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…:				C000 0040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Instructions either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Deal with the interrupt, 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Jump to real handler</a:t>
            </a:r>
            <a:endParaRPr lang="en-AU" altLang="en-US" smtClean="0"/>
          </a:p>
        </p:txBody>
      </p:sp>
      <p:sp>
        <p:nvSpPr>
          <p:cNvPr id="1003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99C9878-62B0-4730-BC9A-80FC2A56E614}" type="slidenum">
              <a:rPr lang="en-AU" altLang="en-US" sz="1400"/>
              <a:pPr/>
              <a:t>97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3594065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Handler Actions</a:t>
            </a:r>
            <a:endParaRPr lang="en-AU" altLang="en-US" smtClean="0"/>
          </a:p>
        </p:txBody>
      </p:sp>
      <p:sp>
        <p:nvSpPr>
          <p:cNvPr id="1013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Read cause, and transfer to relevant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Determine action required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If restartable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Take corrective 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use EPC to return to program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Otherwise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Terminate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Report error using EPC, cause, …</a:t>
            </a:r>
            <a:endParaRPr lang="en-AU" altLang="en-US" smtClean="0"/>
          </a:p>
        </p:txBody>
      </p:sp>
      <p:sp>
        <p:nvSpPr>
          <p:cNvPr id="1013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420AED7-CE1F-4460-BA50-6815325EE251}" type="slidenum">
              <a:rPr lang="en-AU" altLang="en-US" sz="1400"/>
              <a:pPr/>
              <a:t>98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135191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Exceptions in a Pipeline</a:t>
            </a:r>
            <a:endParaRPr lang="en-AU" altLang="en-US" smtClean="0"/>
          </a:p>
        </p:txBody>
      </p:sp>
      <p:sp>
        <p:nvSpPr>
          <p:cNvPr id="1024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Another form of control hazard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Consider overflow on add in EX stage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>
                <a:latin typeface="Lucida Console" panose="020B0609040504020204" pitchFamily="49" charset="0"/>
              </a:rPr>
              <a:t>add $1, $2, $1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Prevent $1 from being clobbered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Complete previous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Flush </a:t>
            </a:r>
            <a:r>
              <a:rPr lang="en-US" altLang="en-US" smtClean="0">
                <a:latin typeface="Lucida Console" panose="020B0609040504020204" pitchFamily="49" charset="0"/>
              </a:rPr>
              <a:t>add</a:t>
            </a:r>
            <a:r>
              <a:rPr lang="en-US" altLang="en-US" smtClean="0"/>
              <a:t> and subsequent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Set Cause and EPC register values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Transfer control to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Similar to mispredicted branch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Use much of the same hardware</a:t>
            </a:r>
            <a:endParaRPr lang="en-AU" altLang="en-US" smtClean="0"/>
          </a:p>
        </p:txBody>
      </p:sp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776D398-6D20-45B5-B075-A3B4CD4AED9C}" type="slidenum">
              <a:rPr lang="en-AU" altLang="en-US" sz="1400"/>
              <a:pPr/>
              <a:t>99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5572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3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3" id="{978C5F0D-CD90-4A1E-8744-56D94DF87A2B}" vid="{2FF4FBF4-AA40-4DFA-B3C8-2C9C360A4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Theme13</Template>
  <TotalTime>937</TotalTime>
  <Words>6156</Words>
  <Application>Microsoft Office PowerPoint</Application>
  <PresentationFormat>Widescreen</PresentationFormat>
  <Paragraphs>1751</Paragraphs>
  <Slides>132</Slides>
  <Notes>132</Notes>
  <HiddenSlides>0</HiddenSlides>
  <MMClips>70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0" baseType="lpstr">
      <vt:lpstr>Arial</vt:lpstr>
      <vt:lpstr>Arial Black</vt:lpstr>
      <vt:lpstr>Calibri</vt:lpstr>
      <vt:lpstr>Lucida Console</vt:lpstr>
      <vt:lpstr>Symbol</vt:lpstr>
      <vt:lpstr>Times New Roman</vt:lpstr>
      <vt:lpstr>Wingdings</vt:lpstr>
      <vt:lpstr>Theme13</vt:lpstr>
      <vt:lpstr>Chapter 4</vt:lpstr>
      <vt:lpstr>Introduction</vt:lpstr>
      <vt:lpstr>Instruction Execution</vt:lpstr>
      <vt:lpstr>CPU Overview</vt:lpstr>
      <vt:lpstr>Multiplexers</vt:lpstr>
      <vt:lpstr>Control</vt:lpstr>
      <vt:lpstr>Logic Design Basics</vt:lpstr>
      <vt:lpstr>Combinational Elements</vt:lpstr>
      <vt:lpstr>Sequential Elements</vt:lpstr>
      <vt:lpstr>Sequential Elements</vt:lpstr>
      <vt:lpstr>Clocking Methodology</vt:lpstr>
      <vt:lpstr>Building a Datapath</vt:lpstr>
      <vt:lpstr>Instruction Fetch</vt:lpstr>
      <vt:lpstr>R-Format Instructions</vt:lpstr>
      <vt:lpstr>Load/Store Instructions</vt:lpstr>
      <vt:lpstr>Branch Instructions</vt:lpstr>
      <vt:lpstr>Branch Instructions</vt:lpstr>
      <vt:lpstr>Composing the Elements</vt:lpstr>
      <vt:lpstr>R-Type/Load/Store Datapath</vt:lpstr>
      <vt:lpstr>Full Datapath</vt:lpstr>
      <vt:lpstr>ALU Control</vt:lpstr>
      <vt:lpstr>ALU Control</vt:lpstr>
      <vt:lpstr>The Main Control Unit</vt:lpstr>
      <vt:lpstr>Datapath With Control</vt:lpstr>
      <vt:lpstr>R-Type Instruction</vt:lpstr>
      <vt:lpstr>Load Instruction</vt:lpstr>
      <vt:lpstr>Branch-on-Equal Instruction</vt:lpstr>
      <vt:lpstr>Implementing Jumps</vt:lpstr>
      <vt:lpstr>Datapath With Jumps Added</vt:lpstr>
      <vt:lpstr>Performance Issues</vt:lpstr>
      <vt:lpstr>Pipelining Analogy</vt:lpstr>
      <vt:lpstr>MIPS Pipeline</vt:lpstr>
      <vt:lpstr>Pipeline Performance</vt:lpstr>
      <vt:lpstr>Pipeline Performance</vt:lpstr>
      <vt:lpstr>Pipeline Speedup</vt:lpstr>
      <vt:lpstr>Pipelining and ISA Design</vt:lpstr>
      <vt:lpstr>Hazards</vt:lpstr>
      <vt:lpstr>Structure Hazards</vt:lpstr>
      <vt:lpstr>Data Hazards</vt:lpstr>
      <vt:lpstr>Forwarding (aka Bypassing)</vt:lpstr>
      <vt:lpstr>Load-Use Data Hazard</vt:lpstr>
      <vt:lpstr>Code Scheduling to Avoid Stalls</vt:lpstr>
      <vt:lpstr>Control Hazards</vt:lpstr>
      <vt:lpstr>Stall on Branch</vt:lpstr>
      <vt:lpstr>Branch Prediction</vt:lpstr>
      <vt:lpstr>MIPS with Predict Not Taken</vt:lpstr>
      <vt:lpstr>More-Realistic Branch Prediction</vt:lpstr>
      <vt:lpstr>Pipeline Summary</vt:lpstr>
      <vt:lpstr>MIPS Pipelined Datapath</vt:lpstr>
      <vt:lpstr>Pipeline registers</vt:lpstr>
      <vt:lpstr>Pipeline Operation</vt:lpstr>
      <vt:lpstr>IF for Load, Store, …</vt:lpstr>
      <vt:lpstr>ID for Load, Store, …</vt:lpstr>
      <vt:lpstr>EX for Load</vt:lpstr>
      <vt:lpstr>MEM for Load</vt:lpstr>
      <vt:lpstr>WB for Load</vt:lpstr>
      <vt:lpstr>Corrected Datapath for Load</vt:lpstr>
      <vt:lpstr>EX for Store</vt:lpstr>
      <vt:lpstr>MEM for Store</vt:lpstr>
      <vt:lpstr>WB for Store</vt:lpstr>
      <vt:lpstr>Multi-Cycle Pipeline Diagram</vt:lpstr>
      <vt:lpstr>Multi-Cycle Pipeline Diagram</vt:lpstr>
      <vt:lpstr>Single-Cycle Pipeline Diagram</vt:lpstr>
      <vt:lpstr>Pipelined Control (Simplified)</vt:lpstr>
      <vt:lpstr>Pipelined Control</vt:lpstr>
      <vt:lpstr>Pipelined Control</vt:lpstr>
      <vt:lpstr>Data Hazards in ALU Instructions</vt:lpstr>
      <vt:lpstr>Dependencies &amp; Forwarding</vt:lpstr>
      <vt:lpstr>Detecting the Need to Forward</vt:lpstr>
      <vt:lpstr>Detecting the Need to Forward</vt:lpstr>
      <vt:lpstr>Forwarding Paths</vt:lpstr>
      <vt:lpstr>Forwarding Conditions</vt:lpstr>
      <vt:lpstr>Double Data Hazard</vt:lpstr>
      <vt:lpstr>Revised Forwarding Condition</vt:lpstr>
      <vt:lpstr>Datapath with Forwarding</vt:lpstr>
      <vt:lpstr>Load-Use Data Hazard</vt:lpstr>
      <vt:lpstr>Load-Use Hazard Detection</vt:lpstr>
      <vt:lpstr>How to Stall the Pipeline</vt:lpstr>
      <vt:lpstr>Stall/Bubble in the Pipeline</vt:lpstr>
      <vt:lpstr>Stall/Bubble in the Pipeline</vt:lpstr>
      <vt:lpstr>Datapath with Hazard Detection</vt:lpstr>
      <vt:lpstr>Stalls and Performance</vt:lpstr>
      <vt:lpstr>Branch Hazards</vt:lpstr>
      <vt:lpstr>Reducing Branch Delay</vt:lpstr>
      <vt:lpstr>Example: Branch Taken</vt:lpstr>
      <vt:lpstr>Example: Branch Taken</vt:lpstr>
      <vt:lpstr>Data Hazards for Branches</vt:lpstr>
      <vt:lpstr>Data Hazards for Branches</vt:lpstr>
      <vt:lpstr>Data Hazards for Branches</vt:lpstr>
      <vt:lpstr>Dynamic Branch Prediction</vt:lpstr>
      <vt:lpstr>1-Bit Predictor: Shortcoming</vt:lpstr>
      <vt:lpstr>2-Bit Predictor</vt:lpstr>
      <vt:lpstr>PowerPoint Presentation</vt:lpstr>
      <vt:lpstr>Calculating the Branch Target</vt:lpstr>
      <vt:lpstr>Exceptions and Interrupts</vt:lpstr>
      <vt:lpstr>Handling Exceptions</vt:lpstr>
      <vt:lpstr>An Alternate Mechanism</vt:lpstr>
      <vt:lpstr>Handler Actions</vt:lpstr>
      <vt:lpstr>Exceptions in a Pipeline</vt:lpstr>
      <vt:lpstr>Pipeline with Exceptions</vt:lpstr>
      <vt:lpstr>Exception Properties</vt:lpstr>
      <vt:lpstr>Exception Example</vt:lpstr>
      <vt:lpstr>Exception Example</vt:lpstr>
      <vt:lpstr>Exception Example</vt:lpstr>
      <vt:lpstr>Multiple Exceptions</vt:lpstr>
      <vt:lpstr>Imprecise Exceptions</vt:lpstr>
      <vt:lpstr>Instruction-Level Parallelism (ILP)</vt:lpstr>
      <vt:lpstr>Multiple Issue</vt:lpstr>
      <vt:lpstr>Speculation</vt:lpstr>
      <vt:lpstr>Compiler/Hardware Speculation</vt:lpstr>
      <vt:lpstr>Speculation and Exceptions</vt:lpstr>
      <vt:lpstr>Static Multiple Issue</vt:lpstr>
      <vt:lpstr>Scheduling Static Multiple Issue</vt:lpstr>
      <vt:lpstr>MIPS with Static Dual Issue</vt:lpstr>
      <vt:lpstr>MIPS with Static Dual Issue</vt:lpstr>
      <vt:lpstr>Hazards in the Dual-Issue MIPS</vt:lpstr>
      <vt:lpstr>Scheduling Example</vt:lpstr>
      <vt:lpstr>Loop Unrolling</vt:lpstr>
      <vt:lpstr>Loop Unrolling Example</vt:lpstr>
      <vt:lpstr>Dynamic Multiple Issue</vt:lpstr>
      <vt:lpstr>Dynamic Pipeline Scheduling</vt:lpstr>
      <vt:lpstr>Dynamically Scheduled CPU</vt:lpstr>
      <vt:lpstr>Register Renaming</vt:lpstr>
      <vt:lpstr>Speculation</vt:lpstr>
      <vt:lpstr>Why Do Dynamic Scheduling?</vt:lpstr>
      <vt:lpstr>Does Multiple Issue Work?</vt:lpstr>
      <vt:lpstr>Power Efficiency</vt:lpstr>
      <vt:lpstr>The Opteron X4 Microarchitecture</vt:lpstr>
      <vt:lpstr>The Opteron X4 Pipeline Flow</vt:lpstr>
      <vt:lpstr>Fallacies</vt:lpstr>
      <vt:lpstr>Pitfalls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NTC</dc:creator>
  <cp:lastModifiedBy>OMAR MOHAMMAD AL-SALEH</cp:lastModifiedBy>
  <cp:revision>31</cp:revision>
  <dcterms:created xsi:type="dcterms:W3CDTF">2022-10-27T11:58:14Z</dcterms:created>
  <dcterms:modified xsi:type="dcterms:W3CDTF">2023-11-25T03:51:44Z</dcterms:modified>
</cp:coreProperties>
</file>